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66" r:id="rId2"/>
    <p:sldId id="271" r:id="rId3"/>
    <p:sldId id="288" r:id="rId4"/>
    <p:sldId id="296" r:id="rId5"/>
    <p:sldId id="297" r:id="rId6"/>
    <p:sldId id="328" r:id="rId7"/>
    <p:sldId id="327" r:id="rId8"/>
    <p:sldId id="329" r:id="rId9"/>
    <p:sldId id="326" r:id="rId10"/>
    <p:sldId id="290" r:id="rId11"/>
    <p:sldId id="257" r:id="rId12"/>
    <p:sldId id="258" r:id="rId13"/>
    <p:sldId id="259" r:id="rId14"/>
    <p:sldId id="260" r:id="rId15"/>
    <p:sldId id="263" r:id="rId16"/>
    <p:sldId id="262" r:id="rId17"/>
    <p:sldId id="261" r:id="rId18"/>
    <p:sldId id="294" r:id="rId19"/>
    <p:sldId id="265" r:id="rId20"/>
    <p:sldId id="267" r:id="rId21"/>
    <p:sldId id="269" r:id="rId22"/>
    <p:sldId id="268" r:id="rId23"/>
    <p:sldId id="289" r:id="rId24"/>
    <p:sldId id="299" r:id="rId25"/>
    <p:sldId id="300" r:id="rId26"/>
    <p:sldId id="301" r:id="rId27"/>
    <p:sldId id="302" r:id="rId28"/>
    <p:sldId id="303" r:id="rId29"/>
    <p:sldId id="304" r:id="rId30"/>
    <p:sldId id="305" r:id="rId31"/>
    <p:sldId id="306" r:id="rId32"/>
    <p:sldId id="307" r:id="rId33"/>
    <p:sldId id="308" r:id="rId34"/>
    <p:sldId id="270" r:id="rId35"/>
    <p:sldId id="309" r:id="rId36"/>
    <p:sldId id="272" r:id="rId37"/>
    <p:sldId id="273" r:id="rId38"/>
    <p:sldId id="274" r:id="rId39"/>
    <p:sldId id="275" r:id="rId40"/>
    <p:sldId id="276" r:id="rId41"/>
    <p:sldId id="277" r:id="rId42"/>
    <p:sldId id="278" r:id="rId43"/>
    <p:sldId id="279" r:id="rId44"/>
    <p:sldId id="310" r:id="rId45"/>
    <p:sldId id="365" r:id="rId46"/>
    <p:sldId id="366" r:id="rId47"/>
    <p:sldId id="298" r:id="rId48"/>
    <p:sldId id="292" r:id="rId49"/>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p:restoredTop sz="94675"/>
  </p:normalViewPr>
  <p:slideViewPr>
    <p:cSldViewPr snapToGrid="0" snapToObjects="1">
      <p:cViewPr varScale="1">
        <p:scale>
          <a:sx n="84" d="100"/>
          <a:sy n="84" d="100"/>
        </p:scale>
        <p:origin x="200"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86139-3C79-D843-9E72-8E9B7881FF75}" type="datetimeFigureOut">
              <a:rPr lang="en-BE" smtClean="0"/>
              <a:t>03/08/2024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211CAE-9969-2345-9580-37843B8020C1}" type="slidenum">
              <a:rPr lang="en-BE" smtClean="0"/>
              <a:t>‹#›</a:t>
            </a:fld>
            <a:endParaRPr lang="en-BE"/>
          </a:p>
        </p:txBody>
      </p:sp>
    </p:spTree>
    <p:extLst>
      <p:ext uri="{BB962C8B-B14F-4D97-AF65-F5344CB8AC3E}">
        <p14:creationId xmlns:p14="http://schemas.microsoft.com/office/powerpoint/2010/main" val="2936128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BE" dirty="0"/>
          </a:p>
        </p:txBody>
      </p:sp>
      <p:sp>
        <p:nvSpPr>
          <p:cNvPr id="4" name="Slide Number Placeholder 3"/>
          <p:cNvSpPr>
            <a:spLocks noGrp="1"/>
          </p:cNvSpPr>
          <p:nvPr>
            <p:ph type="sldNum" sz="quarter" idx="5"/>
          </p:nvPr>
        </p:nvSpPr>
        <p:spPr/>
        <p:txBody>
          <a:bodyPr/>
          <a:lstStyle/>
          <a:p>
            <a:fld id="{FF4DB021-AEA0-2147-B5F9-2F29AF925756}" type="slidenum">
              <a:rPr lang="en-BE" smtClean="0"/>
              <a:t>9</a:t>
            </a:fld>
            <a:endParaRPr lang="en-BE"/>
          </a:p>
        </p:txBody>
      </p:sp>
    </p:spTree>
    <p:extLst>
      <p:ext uri="{BB962C8B-B14F-4D97-AF65-F5344CB8AC3E}">
        <p14:creationId xmlns:p14="http://schemas.microsoft.com/office/powerpoint/2010/main" val="2578456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tandridize the scaleing between the plots </a:t>
            </a:r>
          </a:p>
        </p:txBody>
      </p:sp>
      <p:sp>
        <p:nvSpPr>
          <p:cNvPr id="4" name="Slide Number Placeholder 3"/>
          <p:cNvSpPr>
            <a:spLocks noGrp="1"/>
          </p:cNvSpPr>
          <p:nvPr>
            <p:ph type="sldNum" sz="quarter" idx="5"/>
          </p:nvPr>
        </p:nvSpPr>
        <p:spPr/>
        <p:txBody>
          <a:bodyPr/>
          <a:lstStyle/>
          <a:p>
            <a:fld id="{95DA085C-D7FE-CA4C-A843-04A207EA6D73}" type="slidenum">
              <a:rPr lang="en-BE" smtClean="0"/>
              <a:t>45</a:t>
            </a:fld>
            <a:endParaRPr lang="en-BE"/>
          </a:p>
        </p:txBody>
      </p:sp>
    </p:spTree>
    <p:extLst>
      <p:ext uri="{BB962C8B-B14F-4D97-AF65-F5344CB8AC3E}">
        <p14:creationId xmlns:p14="http://schemas.microsoft.com/office/powerpoint/2010/main" val="422843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8C64-C61D-C048-8E4A-921DB202ED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A3376E1D-AC3A-9949-BF6F-8FECB0FC8F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F998B160-F9FD-134A-9BA4-5AC44F779061}"/>
              </a:ext>
            </a:extLst>
          </p:cNvPr>
          <p:cNvSpPr>
            <a:spLocks noGrp="1"/>
          </p:cNvSpPr>
          <p:nvPr>
            <p:ph type="dt" sz="half" idx="10"/>
          </p:nvPr>
        </p:nvSpPr>
        <p:spPr/>
        <p:txBody>
          <a:bodyPr/>
          <a:lstStyle/>
          <a:p>
            <a:fld id="{750C25D1-5801-014A-B12C-7E8A48C3EE12}" type="datetimeFigureOut">
              <a:rPr lang="en-BE" smtClean="0"/>
              <a:t>03/08/2024</a:t>
            </a:fld>
            <a:endParaRPr lang="en-BE"/>
          </a:p>
        </p:txBody>
      </p:sp>
      <p:sp>
        <p:nvSpPr>
          <p:cNvPr id="5" name="Footer Placeholder 4">
            <a:extLst>
              <a:ext uri="{FF2B5EF4-FFF2-40B4-BE49-F238E27FC236}">
                <a16:creationId xmlns:a16="http://schemas.microsoft.com/office/drawing/2014/main" id="{9A768376-0D1A-5949-ADE5-34ECA3D0136C}"/>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BD37BACC-A9F4-D648-8CA4-363D7FE07B72}"/>
              </a:ext>
            </a:extLst>
          </p:cNvPr>
          <p:cNvSpPr>
            <a:spLocks noGrp="1"/>
          </p:cNvSpPr>
          <p:nvPr>
            <p:ph type="sldNum" sz="quarter" idx="12"/>
          </p:nvPr>
        </p:nvSpPr>
        <p:spPr/>
        <p:txBody>
          <a:bodyPr/>
          <a:lstStyle/>
          <a:p>
            <a:fld id="{B019E3ED-C30B-0549-9154-9DD11DE1A6BB}" type="slidenum">
              <a:rPr lang="en-BE" smtClean="0"/>
              <a:t>‹#›</a:t>
            </a:fld>
            <a:endParaRPr lang="en-BE"/>
          </a:p>
        </p:txBody>
      </p:sp>
    </p:spTree>
    <p:extLst>
      <p:ext uri="{BB962C8B-B14F-4D97-AF65-F5344CB8AC3E}">
        <p14:creationId xmlns:p14="http://schemas.microsoft.com/office/powerpoint/2010/main" val="101301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68AC-A4EC-4C40-9255-668E2195447D}"/>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437F69E3-AB1C-4D4A-9AE6-FFD1657DECA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E4826570-A393-6642-BAED-6547E137ABA9}"/>
              </a:ext>
            </a:extLst>
          </p:cNvPr>
          <p:cNvSpPr>
            <a:spLocks noGrp="1"/>
          </p:cNvSpPr>
          <p:nvPr>
            <p:ph type="dt" sz="half" idx="10"/>
          </p:nvPr>
        </p:nvSpPr>
        <p:spPr/>
        <p:txBody>
          <a:bodyPr/>
          <a:lstStyle/>
          <a:p>
            <a:fld id="{750C25D1-5801-014A-B12C-7E8A48C3EE12}" type="datetimeFigureOut">
              <a:rPr lang="en-BE" smtClean="0"/>
              <a:t>03/08/2024</a:t>
            </a:fld>
            <a:endParaRPr lang="en-BE"/>
          </a:p>
        </p:txBody>
      </p:sp>
      <p:sp>
        <p:nvSpPr>
          <p:cNvPr id="5" name="Footer Placeholder 4">
            <a:extLst>
              <a:ext uri="{FF2B5EF4-FFF2-40B4-BE49-F238E27FC236}">
                <a16:creationId xmlns:a16="http://schemas.microsoft.com/office/drawing/2014/main" id="{AE184F5E-6108-1042-83EA-67D27177A9E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2E050E49-820F-8C4F-A9D0-83BA6031E24A}"/>
              </a:ext>
            </a:extLst>
          </p:cNvPr>
          <p:cNvSpPr>
            <a:spLocks noGrp="1"/>
          </p:cNvSpPr>
          <p:nvPr>
            <p:ph type="sldNum" sz="quarter" idx="12"/>
          </p:nvPr>
        </p:nvSpPr>
        <p:spPr/>
        <p:txBody>
          <a:bodyPr/>
          <a:lstStyle/>
          <a:p>
            <a:fld id="{B019E3ED-C30B-0549-9154-9DD11DE1A6BB}" type="slidenum">
              <a:rPr lang="en-BE" smtClean="0"/>
              <a:t>‹#›</a:t>
            </a:fld>
            <a:endParaRPr lang="en-BE"/>
          </a:p>
        </p:txBody>
      </p:sp>
    </p:spTree>
    <p:extLst>
      <p:ext uri="{BB962C8B-B14F-4D97-AF65-F5344CB8AC3E}">
        <p14:creationId xmlns:p14="http://schemas.microsoft.com/office/powerpoint/2010/main" val="418726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C34683-07F0-4648-B11B-C774EF3FF84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E448B9F9-4552-534A-8B04-63C6B58043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F93E4A71-40FF-5E48-BE52-4AF75FB4C249}"/>
              </a:ext>
            </a:extLst>
          </p:cNvPr>
          <p:cNvSpPr>
            <a:spLocks noGrp="1"/>
          </p:cNvSpPr>
          <p:nvPr>
            <p:ph type="dt" sz="half" idx="10"/>
          </p:nvPr>
        </p:nvSpPr>
        <p:spPr/>
        <p:txBody>
          <a:bodyPr/>
          <a:lstStyle/>
          <a:p>
            <a:fld id="{750C25D1-5801-014A-B12C-7E8A48C3EE12}" type="datetimeFigureOut">
              <a:rPr lang="en-BE" smtClean="0"/>
              <a:t>03/08/2024</a:t>
            </a:fld>
            <a:endParaRPr lang="en-BE"/>
          </a:p>
        </p:txBody>
      </p:sp>
      <p:sp>
        <p:nvSpPr>
          <p:cNvPr id="5" name="Footer Placeholder 4">
            <a:extLst>
              <a:ext uri="{FF2B5EF4-FFF2-40B4-BE49-F238E27FC236}">
                <a16:creationId xmlns:a16="http://schemas.microsoft.com/office/drawing/2014/main" id="{B0946CB2-C74A-9241-AB1B-CE8293EC119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A4A2E3E-E746-C441-9BFE-7C88A0086E6B}"/>
              </a:ext>
            </a:extLst>
          </p:cNvPr>
          <p:cNvSpPr>
            <a:spLocks noGrp="1"/>
          </p:cNvSpPr>
          <p:nvPr>
            <p:ph type="sldNum" sz="quarter" idx="12"/>
          </p:nvPr>
        </p:nvSpPr>
        <p:spPr/>
        <p:txBody>
          <a:bodyPr/>
          <a:lstStyle/>
          <a:p>
            <a:fld id="{B019E3ED-C30B-0549-9154-9DD11DE1A6BB}" type="slidenum">
              <a:rPr lang="en-BE" smtClean="0"/>
              <a:t>‹#›</a:t>
            </a:fld>
            <a:endParaRPr lang="en-BE"/>
          </a:p>
        </p:txBody>
      </p:sp>
    </p:spTree>
    <p:extLst>
      <p:ext uri="{BB962C8B-B14F-4D97-AF65-F5344CB8AC3E}">
        <p14:creationId xmlns:p14="http://schemas.microsoft.com/office/powerpoint/2010/main" val="3701205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9844-EAFE-6C49-8BB0-DE8E1C88173B}"/>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6072CAA-15F4-4C46-9DFD-908D60008C5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3F0050A9-1343-6E4A-A51E-AB2D27E3A352}"/>
              </a:ext>
            </a:extLst>
          </p:cNvPr>
          <p:cNvSpPr>
            <a:spLocks noGrp="1"/>
          </p:cNvSpPr>
          <p:nvPr>
            <p:ph type="dt" sz="half" idx="10"/>
          </p:nvPr>
        </p:nvSpPr>
        <p:spPr/>
        <p:txBody>
          <a:bodyPr/>
          <a:lstStyle/>
          <a:p>
            <a:fld id="{750C25D1-5801-014A-B12C-7E8A48C3EE12}" type="datetimeFigureOut">
              <a:rPr lang="en-BE" smtClean="0"/>
              <a:t>03/08/2024</a:t>
            </a:fld>
            <a:endParaRPr lang="en-BE"/>
          </a:p>
        </p:txBody>
      </p:sp>
      <p:sp>
        <p:nvSpPr>
          <p:cNvPr id="5" name="Footer Placeholder 4">
            <a:extLst>
              <a:ext uri="{FF2B5EF4-FFF2-40B4-BE49-F238E27FC236}">
                <a16:creationId xmlns:a16="http://schemas.microsoft.com/office/drawing/2014/main" id="{84A7B59D-C875-644B-B1DC-5EF73D61159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99B8AC6-2091-CA4C-A665-4597C9CE7566}"/>
              </a:ext>
            </a:extLst>
          </p:cNvPr>
          <p:cNvSpPr>
            <a:spLocks noGrp="1"/>
          </p:cNvSpPr>
          <p:nvPr>
            <p:ph type="sldNum" sz="quarter" idx="12"/>
          </p:nvPr>
        </p:nvSpPr>
        <p:spPr/>
        <p:txBody>
          <a:bodyPr/>
          <a:lstStyle/>
          <a:p>
            <a:fld id="{B019E3ED-C30B-0549-9154-9DD11DE1A6BB}" type="slidenum">
              <a:rPr lang="en-BE" smtClean="0"/>
              <a:t>‹#›</a:t>
            </a:fld>
            <a:endParaRPr lang="en-BE"/>
          </a:p>
        </p:txBody>
      </p:sp>
    </p:spTree>
    <p:extLst>
      <p:ext uri="{BB962C8B-B14F-4D97-AF65-F5344CB8AC3E}">
        <p14:creationId xmlns:p14="http://schemas.microsoft.com/office/powerpoint/2010/main" val="628599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8B4D-0159-0A48-BABD-29EC3A34B50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5764B0AC-0F53-924E-87CC-5D9606C564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2DCF157-4D9D-104C-B2AB-7294C0B53329}"/>
              </a:ext>
            </a:extLst>
          </p:cNvPr>
          <p:cNvSpPr>
            <a:spLocks noGrp="1"/>
          </p:cNvSpPr>
          <p:nvPr>
            <p:ph type="dt" sz="half" idx="10"/>
          </p:nvPr>
        </p:nvSpPr>
        <p:spPr/>
        <p:txBody>
          <a:bodyPr/>
          <a:lstStyle/>
          <a:p>
            <a:fld id="{750C25D1-5801-014A-B12C-7E8A48C3EE12}" type="datetimeFigureOut">
              <a:rPr lang="en-BE" smtClean="0"/>
              <a:t>03/08/2024</a:t>
            </a:fld>
            <a:endParaRPr lang="en-BE"/>
          </a:p>
        </p:txBody>
      </p:sp>
      <p:sp>
        <p:nvSpPr>
          <p:cNvPr id="5" name="Footer Placeholder 4">
            <a:extLst>
              <a:ext uri="{FF2B5EF4-FFF2-40B4-BE49-F238E27FC236}">
                <a16:creationId xmlns:a16="http://schemas.microsoft.com/office/drawing/2014/main" id="{74F51BCE-EF22-AA4A-89D5-68A25216C251}"/>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F54F4A0-8BBD-5648-9796-676686ADF04D}"/>
              </a:ext>
            </a:extLst>
          </p:cNvPr>
          <p:cNvSpPr>
            <a:spLocks noGrp="1"/>
          </p:cNvSpPr>
          <p:nvPr>
            <p:ph type="sldNum" sz="quarter" idx="12"/>
          </p:nvPr>
        </p:nvSpPr>
        <p:spPr/>
        <p:txBody>
          <a:bodyPr/>
          <a:lstStyle/>
          <a:p>
            <a:fld id="{B019E3ED-C30B-0549-9154-9DD11DE1A6BB}" type="slidenum">
              <a:rPr lang="en-BE" smtClean="0"/>
              <a:t>‹#›</a:t>
            </a:fld>
            <a:endParaRPr lang="en-BE"/>
          </a:p>
        </p:txBody>
      </p:sp>
    </p:spTree>
    <p:extLst>
      <p:ext uri="{BB962C8B-B14F-4D97-AF65-F5344CB8AC3E}">
        <p14:creationId xmlns:p14="http://schemas.microsoft.com/office/powerpoint/2010/main" val="1240872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8109-9CF6-5C4A-98BB-F2E7AAD4317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306DDB4-7B67-DE48-BE18-5E5A67F25F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4616DD51-BAAD-734C-BF2B-C42EFC096B2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84FC7DEE-35D5-E046-8588-7AF739395916}"/>
              </a:ext>
            </a:extLst>
          </p:cNvPr>
          <p:cNvSpPr>
            <a:spLocks noGrp="1"/>
          </p:cNvSpPr>
          <p:nvPr>
            <p:ph type="dt" sz="half" idx="10"/>
          </p:nvPr>
        </p:nvSpPr>
        <p:spPr/>
        <p:txBody>
          <a:bodyPr/>
          <a:lstStyle/>
          <a:p>
            <a:fld id="{750C25D1-5801-014A-B12C-7E8A48C3EE12}" type="datetimeFigureOut">
              <a:rPr lang="en-BE" smtClean="0"/>
              <a:t>03/08/2024</a:t>
            </a:fld>
            <a:endParaRPr lang="en-BE"/>
          </a:p>
        </p:txBody>
      </p:sp>
      <p:sp>
        <p:nvSpPr>
          <p:cNvPr id="6" name="Footer Placeholder 5">
            <a:extLst>
              <a:ext uri="{FF2B5EF4-FFF2-40B4-BE49-F238E27FC236}">
                <a16:creationId xmlns:a16="http://schemas.microsoft.com/office/drawing/2014/main" id="{E708B126-47C7-B94A-BAED-6652E153EF0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087D0126-80F1-6C40-B106-340F0DC524B7}"/>
              </a:ext>
            </a:extLst>
          </p:cNvPr>
          <p:cNvSpPr>
            <a:spLocks noGrp="1"/>
          </p:cNvSpPr>
          <p:nvPr>
            <p:ph type="sldNum" sz="quarter" idx="12"/>
          </p:nvPr>
        </p:nvSpPr>
        <p:spPr/>
        <p:txBody>
          <a:bodyPr/>
          <a:lstStyle/>
          <a:p>
            <a:fld id="{B019E3ED-C30B-0549-9154-9DD11DE1A6BB}" type="slidenum">
              <a:rPr lang="en-BE" smtClean="0"/>
              <a:t>‹#›</a:t>
            </a:fld>
            <a:endParaRPr lang="en-BE"/>
          </a:p>
        </p:txBody>
      </p:sp>
    </p:spTree>
    <p:extLst>
      <p:ext uri="{BB962C8B-B14F-4D97-AF65-F5344CB8AC3E}">
        <p14:creationId xmlns:p14="http://schemas.microsoft.com/office/powerpoint/2010/main" val="1128456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209B4-3657-FC42-92A7-AF985612B26A}"/>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0CCE237D-80D6-BC48-A902-2BB5F23137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833DF6-8B7C-5C40-ABD9-13D4E37EC48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DD3DB1DF-2D5C-BC46-8C5C-0752775EF5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A32C41D-2472-4E46-9C4B-9126483A710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FA979313-6234-F14C-89A0-90ED32F0A7B0}"/>
              </a:ext>
            </a:extLst>
          </p:cNvPr>
          <p:cNvSpPr>
            <a:spLocks noGrp="1"/>
          </p:cNvSpPr>
          <p:nvPr>
            <p:ph type="dt" sz="half" idx="10"/>
          </p:nvPr>
        </p:nvSpPr>
        <p:spPr/>
        <p:txBody>
          <a:bodyPr/>
          <a:lstStyle/>
          <a:p>
            <a:fld id="{750C25D1-5801-014A-B12C-7E8A48C3EE12}" type="datetimeFigureOut">
              <a:rPr lang="en-BE" smtClean="0"/>
              <a:t>03/08/2024</a:t>
            </a:fld>
            <a:endParaRPr lang="en-BE"/>
          </a:p>
        </p:txBody>
      </p:sp>
      <p:sp>
        <p:nvSpPr>
          <p:cNvPr id="8" name="Footer Placeholder 7">
            <a:extLst>
              <a:ext uri="{FF2B5EF4-FFF2-40B4-BE49-F238E27FC236}">
                <a16:creationId xmlns:a16="http://schemas.microsoft.com/office/drawing/2014/main" id="{B32BD2B6-9232-C446-8A82-1E007C1EEF75}"/>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DA47DB9A-7E95-E040-B936-22CC137C3814}"/>
              </a:ext>
            </a:extLst>
          </p:cNvPr>
          <p:cNvSpPr>
            <a:spLocks noGrp="1"/>
          </p:cNvSpPr>
          <p:nvPr>
            <p:ph type="sldNum" sz="quarter" idx="12"/>
          </p:nvPr>
        </p:nvSpPr>
        <p:spPr/>
        <p:txBody>
          <a:bodyPr/>
          <a:lstStyle/>
          <a:p>
            <a:fld id="{B019E3ED-C30B-0549-9154-9DD11DE1A6BB}" type="slidenum">
              <a:rPr lang="en-BE" smtClean="0"/>
              <a:t>‹#›</a:t>
            </a:fld>
            <a:endParaRPr lang="en-BE"/>
          </a:p>
        </p:txBody>
      </p:sp>
    </p:spTree>
    <p:extLst>
      <p:ext uri="{BB962C8B-B14F-4D97-AF65-F5344CB8AC3E}">
        <p14:creationId xmlns:p14="http://schemas.microsoft.com/office/powerpoint/2010/main" val="3140629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2954-B026-5F43-8547-AC6903BE6437}"/>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3F071AAE-89F9-5249-B2CA-C74D7851466D}"/>
              </a:ext>
            </a:extLst>
          </p:cNvPr>
          <p:cNvSpPr>
            <a:spLocks noGrp="1"/>
          </p:cNvSpPr>
          <p:nvPr>
            <p:ph type="dt" sz="half" idx="10"/>
          </p:nvPr>
        </p:nvSpPr>
        <p:spPr/>
        <p:txBody>
          <a:bodyPr/>
          <a:lstStyle/>
          <a:p>
            <a:fld id="{750C25D1-5801-014A-B12C-7E8A48C3EE12}" type="datetimeFigureOut">
              <a:rPr lang="en-BE" smtClean="0"/>
              <a:t>03/08/2024</a:t>
            </a:fld>
            <a:endParaRPr lang="en-BE"/>
          </a:p>
        </p:txBody>
      </p:sp>
      <p:sp>
        <p:nvSpPr>
          <p:cNvPr id="4" name="Footer Placeholder 3">
            <a:extLst>
              <a:ext uri="{FF2B5EF4-FFF2-40B4-BE49-F238E27FC236}">
                <a16:creationId xmlns:a16="http://schemas.microsoft.com/office/drawing/2014/main" id="{C4616FAE-59D3-9F41-AFC2-2F9800ADBF7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05368190-10CA-7944-8C8B-375521D8DAC4}"/>
              </a:ext>
            </a:extLst>
          </p:cNvPr>
          <p:cNvSpPr>
            <a:spLocks noGrp="1"/>
          </p:cNvSpPr>
          <p:nvPr>
            <p:ph type="sldNum" sz="quarter" idx="12"/>
          </p:nvPr>
        </p:nvSpPr>
        <p:spPr/>
        <p:txBody>
          <a:bodyPr/>
          <a:lstStyle/>
          <a:p>
            <a:fld id="{B019E3ED-C30B-0549-9154-9DD11DE1A6BB}" type="slidenum">
              <a:rPr lang="en-BE" smtClean="0"/>
              <a:t>‹#›</a:t>
            </a:fld>
            <a:endParaRPr lang="en-BE"/>
          </a:p>
        </p:txBody>
      </p:sp>
    </p:spTree>
    <p:extLst>
      <p:ext uri="{BB962C8B-B14F-4D97-AF65-F5344CB8AC3E}">
        <p14:creationId xmlns:p14="http://schemas.microsoft.com/office/powerpoint/2010/main" val="380106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D9BF0-7E33-C94A-8A73-394DE9583F6F}"/>
              </a:ext>
            </a:extLst>
          </p:cNvPr>
          <p:cNvSpPr>
            <a:spLocks noGrp="1"/>
          </p:cNvSpPr>
          <p:nvPr>
            <p:ph type="dt" sz="half" idx="10"/>
          </p:nvPr>
        </p:nvSpPr>
        <p:spPr/>
        <p:txBody>
          <a:bodyPr/>
          <a:lstStyle/>
          <a:p>
            <a:fld id="{750C25D1-5801-014A-B12C-7E8A48C3EE12}" type="datetimeFigureOut">
              <a:rPr lang="en-BE" smtClean="0"/>
              <a:t>03/08/2024</a:t>
            </a:fld>
            <a:endParaRPr lang="en-BE"/>
          </a:p>
        </p:txBody>
      </p:sp>
      <p:sp>
        <p:nvSpPr>
          <p:cNvPr id="3" name="Footer Placeholder 2">
            <a:extLst>
              <a:ext uri="{FF2B5EF4-FFF2-40B4-BE49-F238E27FC236}">
                <a16:creationId xmlns:a16="http://schemas.microsoft.com/office/drawing/2014/main" id="{20962928-75D7-5545-BB72-1CC4739390E4}"/>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60AF8180-B7FF-324E-8977-9521A46D8DA3}"/>
              </a:ext>
            </a:extLst>
          </p:cNvPr>
          <p:cNvSpPr>
            <a:spLocks noGrp="1"/>
          </p:cNvSpPr>
          <p:nvPr>
            <p:ph type="sldNum" sz="quarter" idx="12"/>
          </p:nvPr>
        </p:nvSpPr>
        <p:spPr/>
        <p:txBody>
          <a:bodyPr/>
          <a:lstStyle/>
          <a:p>
            <a:fld id="{B019E3ED-C30B-0549-9154-9DD11DE1A6BB}" type="slidenum">
              <a:rPr lang="en-BE" smtClean="0"/>
              <a:t>‹#›</a:t>
            </a:fld>
            <a:endParaRPr lang="en-BE"/>
          </a:p>
        </p:txBody>
      </p:sp>
    </p:spTree>
    <p:extLst>
      <p:ext uri="{BB962C8B-B14F-4D97-AF65-F5344CB8AC3E}">
        <p14:creationId xmlns:p14="http://schemas.microsoft.com/office/powerpoint/2010/main" val="413159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7B84-FB61-014D-821C-684618716D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F73A4A58-EA8E-6F47-9ABC-36D9BE8356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3FBE2BE5-3E30-D444-9C5C-B3F6E4528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6FFD12B-FB69-B948-B70E-315EC136452F}"/>
              </a:ext>
            </a:extLst>
          </p:cNvPr>
          <p:cNvSpPr>
            <a:spLocks noGrp="1"/>
          </p:cNvSpPr>
          <p:nvPr>
            <p:ph type="dt" sz="half" idx="10"/>
          </p:nvPr>
        </p:nvSpPr>
        <p:spPr/>
        <p:txBody>
          <a:bodyPr/>
          <a:lstStyle/>
          <a:p>
            <a:fld id="{750C25D1-5801-014A-B12C-7E8A48C3EE12}" type="datetimeFigureOut">
              <a:rPr lang="en-BE" smtClean="0"/>
              <a:t>03/08/2024</a:t>
            </a:fld>
            <a:endParaRPr lang="en-BE"/>
          </a:p>
        </p:txBody>
      </p:sp>
      <p:sp>
        <p:nvSpPr>
          <p:cNvPr id="6" name="Footer Placeholder 5">
            <a:extLst>
              <a:ext uri="{FF2B5EF4-FFF2-40B4-BE49-F238E27FC236}">
                <a16:creationId xmlns:a16="http://schemas.microsoft.com/office/drawing/2014/main" id="{FB4C880C-5599-8C4F-9804-B88D30B5FF7A}"/>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148DFB4F-26B0-2F4E-B16B-EE4F58288220}"/>
              </a:ext>
            </a:extLst>
          </p:cNvPr>
          <p:cNvSpPr>
            <a:spLocks noGrp="1"/>
          </p:cNvSpPr>
          <p:nvPr>
            <p:ph type="sldNum" sz="quarter" idx="12"/>
          </p:nvPr>
        </p:nvSpPr>
        <p:spPr/>
        <p:txBody>
          <a:bodyPr/>
          <a:lstStyle/>
          <a:p>
            <a:fld id="{B019E3ED-C30B-0549-9154-9DD11DE1A6BB}" type="slidenum">
              <a:rPr lang="en-BE" smtClean="0"/>
              <a:t>‹#›</a:t>
            </a:fld>
            <a:endParaRPr lang="en-BE"/>
          </a:p>
        </p:txBody>
      </p:sp>
    </p:spTree>
    <p:extLst>
      <p:ext uri="{BB962C8B-B14F-4D97-AF65-F5344CB8AC3E}">
        <p14:creationId xmlns:p14="http://schemas.microsoft.com/office/powerpoint/2010/main" val="1301533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DDF74-45B6-A746-B92F-590D4452A1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019E055B-EE72-8B41-A024-F42E8BD20F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781CF58A-CCBC-884B-B4DF-6FEFFF489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990F9CA-E577-0643-8519-DF9787FA19CE}"/>
              </a:ext>
            </a:extLst>
          </p:cNvPr>
          <p:cNvSpPr>
            <a:spLocks noGrp="1"/>
          </p:cNvSpPr>
          <p:nvPr>
            <p:ph type="dt" sz="half" idx="10"/>
          </p:nvPr>
        </p:nvSpPr>
        <p:spPr/>
        <p:txBody>
          <a:bodyPr/>
          <a:lstStyle/>
          <a:p>
            <a:fld id="{750C25D1-5801-014A-B12C-7E8A48C3EE12}" type="datetimeFigureOut">
              <a:rPr lang="en-BE" smtClean="0"/>
              <a:t>03/08/2024</a:t>
            </a:fld>
            <a:endParaRPr lang="en-BE"/>
          </a:p>
        </p:txBody>
      </p:sp>
      <p:sp>
        <p:nvSpPr>
          <p:cNvPr id="6" name="Footer Placeholder 5">
            <a:extLst>
              <a:ext uri="{FF2B5EF4-FFF2-40B4-BE49-F238E27FC236}">
                <a16:creationId xmlns:a16="http://schemas.microsoft.com/office/drawing/2014/main" id="{AADDE152-635C-A940-A6F7-0029CE4A939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163573BC-23CD-2348-AFEC-CF0EA613721D}"/>
              </a:ext>
            </a:extLst>
          </p:cNvPr>
          <p:cNvSpPr>
            <a:spLocks noGrp="1"/>
          </p:cNvSpPr>
          <p:nvPr>
            <p:ph type="sldNum" sz="quarter" idx="12"/>
          </p:nvPr>
        </p:nvSpPr>
        <p:spPr/>
        <p:txBody>
          <a:bodyPr/>
          <a:lstStyle/>
          <a:p>
            <a:fld id="{B019E3ED-C30B-0549-9154-9DD11DE1A6BB}" type="slidenum">
              <a:rPr lang="en-BE" smtClean="0"/>
              <a:t>‹#›</a:t>
            </a:fld>
            <a:endParaRPr lang="en-BE"/>
          </a:p>
        </p:txBody>
      </p:sp>
    </p:spTree>
    <p:extLst>
      <p:ext uri="{BB962C8B-B14F-4D97-AF65-F5344CB8AC3E}">
        <p14:creationId xmlns:p14="http://schemas.microsoft.com/office/powerpoint/2010/main" val="3466199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5BA2F2-74D2-1843-B3CA-4132603AF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7C2D4045-6AED-234D-A6D4-8E99C97EA1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074E2167-4C2B-ED45-8576-4FFA807D40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C25D1-5801-014A-B12C-7E8A48C3EE12}" type="datetimeFigureOut">
              <a:rPr lang="en-BE" smtClean="0"/>
              <a:t>03/08/2024</a:t>
            </a:fld>
            <a:endParaRPr lang="en-BE"/>
          </a:p>
        </p:txBody>
      </p:sp>
      <p:sp>
        <p:nvSpPr>
          <p:cNvPr id="5" name="Footer Placeholder 4">
            <a:extLst>
              <a:ext uri="{FF2B5EF4-FFF2-40B4-BE49-F238E27FC236}">
                <a16:creationId xmlns:a16="http://schemas.microsoft.com/office/drawing/2014/main" id="{5386D876-F07D-514B-9876-EBF856B6C0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AB58B38C-D03D-654E-BC55-8717AC1BFF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9E3ED-C30B-0549-9154-9DD11DE1A6BB}" type="slidenum">
              <a:rPr lang="en-BE" smtClean="0"/>
              <a:t>‹#›</a:t>
            </a:fld>
            <a:endParaRPr lang="en-BE"/>
          </a:p>
        </p:txBody>
      </p:sp>
    </p:spTree>
    <p:extLst>
      <p:ext uri="{BB962C8B-B14F-4D97-AF65-F5344CB8AC3E}">
        <p14:creationId xmlns:p14="http://schemas.microsoft.com/office/powerpoint/2010/main" val="3109767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gif"/><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sv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62E52-A075-644B-9AE1-D5726EE2F63D}"/>
              </a:ext>
            </a:extLst>
          </p:cNvPr>
          <p:cNvSpPr>
            <a:spLocks noGrp="1"/>
          </p:cNvSpPr>
          <p:nvPr>
            <p:ph type="ctrTitle"/>
          </p:nvPr>
        </p:nvSpPr>
        <p:spPr/>
        <p:txBody>
          <a:bodyPr/>
          <a:lstStyle/>
          <a:p>
            <a:r>
              <a:rPr lang="en-BE" dirty="0"/>
              <a:t>Transcriptome analysis</a:t>
            </a:r>
          </a:p>
        </p:txBody>
      </p:sp>
      <p:sp>
        <p:nvSpPr>
          <p:cNvPr id="3" name="Subtitle 2">
            <a:extLst>
              <a:ext uri="{FF2B5EF4-FFF2-40B4-BE49-F238E27FC236}">
                <a16:creationId xmlns:a16="http://schemas.microsoft.com/office/drawing/2014/main" id="{D646FDA2-85CF-6A45-A5EC-DC0F0EEEE7B4}"/>
              </a:ext>
            </a:extLst>
          </p:cNvPr>
          <p:cNvSpPr>
            <a:spLocks noGrp="1"/>
          </p:cNvSpPr>
          <p:nvPr>
            <p:ph type="subTitle" idx="1"/>
          </p:nvPr>
        </p:nvSpPr>
        <p:spPr/>
        <p:txBody>
          <a:bodyPr/>
          <a:lstStyle/>
          <a:p>
            <a:r>
              <a:rPr lang="en-BE" dirty="0"/>
              <a:t>Mohamed E</a:t>
            </a:r>
            <a:r>
              <a:rPr lang="en-GB" dirty="0"/>
              <a:t>m</a:t>
            </a:r>
            <a:r>
              <a:rPr lang="en-BE" dirty="0"/>
              <a:t>am Mansour </a:t>
            </a:r>
          </a:p>
          <a:p>
            <a:r>
              <a:rPr lang="en-BE" dirty="0"/>
              <a:t>PhD student, Faculty of Science, University Porto university, Portugal</a:t>
            </a:r>
          </a:p>
        </p:txBody>
      </p:sp>
      <p:pic>
        <p:nvPicPr>
          <p:cNvPr id="1026" name="Picture 2" descr="Baheya Foundation for Breast Cancer to start building its new hospital in  October City – Women of Egypt Network">
            <a:extLst>
              <a:ext uri="{FF2B5EF4-FFF2-40B4-BE49-F238E27FC236}">
                <a16:creationId xmlns:a16="http://schemas.microsoft.com/office/drawing/2014/main" id="{8449B13B-6BE8-574C-B8E5-0F8334894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95" y="96672"/>
            <a:ext cx="1956122" cy="1025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80+ King Tut Cartoon Stock Illustrations, Royalty-Free Vector Graphics &amp;  Clip Art - iStock">
            <a:extLst>
              <a:ext uri="{FF2B5EF4-FFF2-40B4-BE49-F238E27FC236}">
                <a16:creationId xmlns:a16="http://schemas.microsoft.com/office/drawing/2014/main" id="{FA284EB0-EED7-F74E-AF58-910772C72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140" y="4429919"/>
            <a:ext cx="2344711" cy="23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72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5AAC-DC9A-4A6F-883A-2634A8AB9D19}"/>
              </a:ext>
            </a:extLst>
          </p:cNvPr>
          <p:cNvSpPr>
            <a:spLocks noGrp="1"/>
          </p:cNvSpPr>
          <p:nvPr>
            <p:ph type="title"/>
          </p:nvPr>
        </p:nvSpPr>
        <p:spPr>
          <a:xfrm>
            <a:off x="-504656" y="0"/>
            <a:ext cx="11137491" cy="1325563"/>
          </a:xfrm>
        </p:spPr>
        <p:txBody>
          <a:bodyPr/>
          <a:lstStyle/>
          <a:p>
            <a:pPr algn="ctr" defTabSz="914400" rtl="1" eaLnBrk="1" latinLnBrk="0" hangingPunct="1">
              <a:lnSpc>
                <a:spcPct val="90000"/>
              </a:lnSpc>
              <a:spcBef>
                <a:spcPct val="0"/>
              </a:spcBef>
              <a:buNone/>
            </a:pPr>
            <a:r>
              <a:rPr lang="en-US" b="1" dirty="0"/>
              <a:t>RNA-seq differential expression workflow </a:t>
            </a:r>
          </a:p>
        </p:txBody>
      </p:sp>
      <p:pic>
        <p:nvPicPr>
          <p:cNvPr id="7" name="Picture 6">
            <a:extLst>
              <a:ext uri="{FF2B5EF4-FFF2-40B4-BE49-F238E27FC236}">
                <a16:creationId xmlns:a16="http://schemas.microsoft.com/office/drawing/2014/main" id="{34097CEB-7974-4ED1-8326-232D725C8C69}"/>
              </a:ext>
            </a:extLst>
          </p:cNvPr>
          <p:cNvPicPr>
            <a:picLocks noChangeAspect="1"/>
          </p:cNvPicPr>
          <p:nvPr/>
        </p:nvPicPr>
        <p:blipFill rotWithShape="1">
          <a:blip r:embed="rId2"/>
          <a:srcRect b="45291"/>
          <a:stretch/>
        </p:blipFill>
        <p:spPr>
          <a:xfrm>
            <a:off x="2450206" y="1204539"/>
            <a:ext cx="2018916" cy="1018016"/>
          </a:xfrm>
          <a:prstGeom prst="rect">
            <a:avLst/>
          </a:prstGeom>
        </p:spPr>
      </p:pic>
      <p:pic>
        <p:nvPicPr>
          <p:cNvPr id="1026" name="Picture 2" descr="Image result for fastqc">
            <a:extLst>
              <a:ext uri="{FF2B5EF4-FFF2-40B4-BE49-F238E27FC236}">
                <a16:creationId xmlns:a16="http://schemas.microsoft.com/office/drawing/2014/main" id="{0F8BB969-6FB2-4776-83A6-53B0022B47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20" r="8024" b="12734"/>
          <a:stretch/>
        </p:blipFill>
        <p:spPr bwMode="auto">
          <a:xfrm>
            <a:off x="8367936" y="1780502"/>
            <a:ext cx="2602523" cy="135192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684B6324-3540-4855-9C15-79A4FAA3B5B3}"/>
              </a:ext>
            </a:extLst>
          </p:cNvPr>
          <p:cNvSpPr/>
          <p:nvPr/>
        </p:nvSpPr>
        <p:spPr>
          <a:xfrm>
            <a:off x="4321267" y="3291432"/>
            <a:ext cx="3549464" cy="634249"/>
          </a:xfrm>
          <a:prstGeom prst="roundRect">
            <a:avLst/>
          </a:prstGeom>
          <a:solidFill>
            <a:srgbClr val="00B0F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Reads mapping to the genome</a:t>
            </a:r>
          </a:p>
          <a:p>
            <a:pPr algn="ctr"/>
            <a:r>
              <a:rPr lang="en-US" sz="2000" b="1" dirty="0"/>
              <a:t>(STAR, GSNAP, </a:t>
            </a:r>
            <a:r>
              <a:rPr lang="en-US" sz="2000" b="1" dirty="0" err="1"/>
              <a:t>TopHat</a:t>
            </a:r>
            <a:r>
              <a:rPr lang="en-US" sz="2000" b="1" dirty="0"/>
              <a:t>) </a:t>
            </a:r>
          </a:p>
        </p:txBody>
      </p:sp>
      <p:grpSp>
        <p:nvGrpSpPr>
          <p:cNvPr id="6" name="Group 5">
            <a:extLst>
              <a:ext uri="{FF2B5EF4-FFF2-40B4-BE49-F238E27FC236}">
                <a16:creationId xmlns:a16="http://schemas.microsoft.com/office/drawing/2014/main" id="{A9CAE9F0-8642-4628-9706-324DA697E56B}"/>
              </a:ext>
            </a:extLst>
          </p:cNvPr>
          <p:cNvGrpSpPr/>
          <p:nvPr/>
        </p:nvGrpSpPr>
        <p:grpSpPr>
          <a:xfrm>
            <a:off x="5195055" y="4393447"/>
            <a:ext cx="6554096" cy="338554"/>
            <a:chOff x="5195055" y="4393440"/>
            <a:chExt cx="6554096" cy="338554"/>
          </a:xfrm>
        </p:grpSpPr>
        <p:sp>
          <p:nvSpPr>
            <p:cNvPr id="17" name="Rectangle 16">
              <a:extLst>
                <a:ext uri="{FF2B5EF4-FFF2-40B4-BE49-F238E27FC236}">
                  <a16:creationId xmlns:a16="http://schemas.microsoft.com/office/drawing/2014/main" id="{89DBCAA4-7FF6-4E12-A24F-0035AB1D05D1}"/>
                </a:ext>
              </a:extLst>
            </p:cNvPr>
            <p:cNvSpPr/>
            <p:nvPr/>
          </p:nvSpPr>
          <p:spPr>
            <a:xfrm>
              <a:off x="7008338" y="4422822"/>
              <a:ext cx="4740813" cy="24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ATCGGACGTAGCACCTAGTTCCAGGTATGCCCTTGG</a:t>
              </a:r>
            </a:p>
          </p:txBody>
        </p:sp>
        <p:sp>
          <p:nvSpPr>
            <p:cNvPr id="18" name="TextBox 17">
              <a:extLst>
                <a:ext uri="{FF2B5EF4-FFF2-40B4-BE49-F238E27FC236}">
                  <a16:creationId xmlns:a16="http://schemas.microsoft.com/office/drawing/2014/main" id="{8E499CA0-7F18-4197-96C8-6B8D2452346A}"/>
                </a:ext>
              </a:extLst>
            </p:cNvPr>
            <p:cNvSpPr txBox="1"/>
            <p:nvPr/>
          </p:nvSpPr>
          <p:spPr>
            <a:xfrm>
              <a:off x="5195055" y="4393440"/>
              <a:ext cx="1955409" cy="338554"/>
            </a:xfrm>
            <a:prstGeom prst="rect">
              <a:avLst/>
            </a:prstGeom>
            <a:noFill/>
            <a:ln>
              <a:noFill/>
            </a:ln>
          </p:spPr>
          <p:txBody>
            <a:bodyPr wrap="square" rtlCol="0">
              <a:spAutoFit/>
            </a:bodyPr>
            <a:lstStyle/>
            <a:p>
              <a:r>
                <a:rPr lang="en-US" sz="1600" b="1" dirty="0"/>
                <a:t>Reference genome </a:t>
              </a:r>
            </a:p>
          </p:txBody>
        </p:sp>
      </p:grpSp>
      <p:grpSp>
        <p:nvGrpSpPr>
          <p:cNvPr id="48" name="Group 47">
            <a:extLst>
              <a:ext uri="{FF2B5EF4-FFF2-40B4-BE49-F238E27FC236}">
                <a16:creationId xmlns:a16="http://schemas.microsoft.com/office/drawing/2014/main" id="{6F095A01-9CFF-4B62-829F-0746C2604FE0}"/>
              </a:ext>
            </a:extLst>
          </p:cNvPr>
          <p:cNvGrpSpPr/>
          <p:nvPr/>
        </p:nvGrpSpPr>
        <p:grpSpPr>
          <a:xfrm>
            <a:off x="6991643" y="4919966"/>
            <a:ext cx="4715307" cy="261764"/>
            <a:chOff x="6991643" y="4919965"/>
            <a:chExt cx="4715306" cy="261764"/>
          </a:xfrm>
        </p:grpSpPr>
        <p:grpSp>
          <p:nvGrpSpPr>
            <p:cNvPr id="24" name="Group 23">
              <a:extLst>
                <a:ext uri="{FF2B5EF4-FFF2-40B4-BE49-F238E27FC236}">
                  <a16:creationId xmlns:a16="http://schemas.microsoft.com/office/drawing/2014/main" id="{4ED5F62D-9CED-48B3-B2EB-AC1FA78D819B}"/>
                </a:ext>
              </a:extLst>
            </p:cNvPr>
            <p:cNvGrpSpPr/>
            <p:nvPr/>
          </p:nvGrpSpPr>
          <p:grpSpPr>
            <a:xfrm>
              <a:off x="6991643" y="4919965"/>
              <a:ext cx="4715306" cy="261764"/>
              <a:chOff x="6991643" y="4919965"/>
              <a:chExt cx="4715306" cy="261764"/>
            </a:xfrm>
          </p:grpSpPr>
          <p:grpSp>
            <p:nvGrpSpPr>
              <p:cNvPr id="21" name="Group 20">
                <a:extLst>
                  <a:ext uri="{FF2B5EF4-FFF2-40B4-BE49-F238E27FC236}">
                    <a16:creationId xmlns:a16="http://schemas.microsoft.com/office/drawing/2014/main" id="{ABA60E82-9FAD-40C3-99B1-E50184397A9C}"/>
                  </a:ext>
                </a:extLst>
              </p:cNvPr>
              <p:cNvGrpSpPr/>
              <p:nvPr/>
            </p:nvGrpSpPr>
            <p:grpSpPr>
              <a:xfrm>
                <a:off x="6991643" y="4925593"/>
                <a:ext cx="4715306" cy="251318"/>
                <a:chOff x="6991643" y="4925593"/>
                <a:chExt cx="4715306" cy="251318"/>
              </a:xfrm>
            </p:grpSpPr>
            <p:sp>
              <p:nvSpPr>
                <p:cNvPr id="19" name="Rectangle 18">
                  <a:extLst>
                    <a:ext uri="{FF2B5EF4-FFF2-40B4-BE49-F238E27FC236}">
                      <a16:creationId xmlns:a16="http://schemas.microsoft.com/office/drawing/2014/main" id="{27B69A02-26A2-47DD-9D27-E2553218ECFA}"/>
                    </a:ext>
                  </a:extLst>
                </p:cNvPr>
                <p:cNvSpPr/>
                <p:nvPr/>
              </p:nvSpPr>
              <p:spPr>
                <a:xfrm>
                  <a:off x="6991643" y="4925593"/>
                  <a:ext cx="4715306" cy="241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FB0343-C33C-4F04-9CC2-9D0A3D79A8D9}"/>
                    </a:ext>
                  </a:extLst>
                </p:cNvPr>
                <p:cNvSpPr/>
                <p:nvPr/>
              </p:nvSpPr>
              <p:spPr>
                <a:xfrm>
                  <a:off x="6991643" y="4925593"/>
                  <a:ext cx="1179059" cy="25131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1</a:t>
                  </a:r>
                </a:p>
              </p:txBody>
            </p:sp>
          </p:grpSp>
          <p:sp>
            <p:nvSpPr>
              <p:cNvPr id="22" name="Rectangle 21">
                <a:extLst>
                  <a:ext uri="{FF2B5EF4-FFF2-40B4-BE49-F238E27FC236}">
                    <a16:creationId xmlns:a16="http://schemas.microsoft.com/office/drawing/2014/main" id="{3C45B8A1-697D-4407-984D-80F209585B56}"/>
                  </a:ext>
                </a:extLst>
              </p:cNvPr>
              <p:cNvSpPr/>
              <p:nvPr/>
            </p:nvSpPr>
            <p:spPr>
              <a:xfrm>
                <a:off x="8170702" y="4925594"/>
                <a:ext cx="1524565" cy="25131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2</a:t>
                </a:r>
              </a:p>
            </p:txBody>
          </p:sp>
          <p:sp>
            <p:nvSpPr>
              <p:cNvPr id="23" name="Rectangle 22">
                <a:extLst>
                  <a:ext uri="{FF2B5EF4-FFF2-40B4-BE49-F238E27FC236}">
                    <a16:creationId xmlns:a16="http://schemas.microsoft.com/office/drawing/2014/main" id="{FA468B60-6DE3-4443-858E-A159C9FF3DD2}"/>
                  </a:ext>
                </a:extLst>
              </p:cNvPr>
              <p:cNvSpPr/>
              <p:nvPr/>
            </p:nvSpPr>
            <p:spPr>
              <a:xfrm>
                <a:off x="9695268" y="4919965"/>
                <a:ext cx="953976" cy="261764"/>
              </a:xfrm>
              <a:prstGeom prst="rect">
                <a:avLst/>
              </a:prstGeom>
              <a:solidFill>
                <a:srgbClr val="F25CA0"/>
              </a:solidFill>
              <a:ln>
                <a:solidFill>
                  <a:srgbClr val="F25C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3</a:t>
                </a:r>
              </a:p>
            </p:txBody>
          </p:sp>
        </p:grpSp>
        <p:sp>
          <p:nvSpPr>
            <p:cNvPr id="25" name="Rectangle 24">
              <a:extLst>
                <a:ext uri="{FF2B5EF4-FFF2-40B4-BE49-F238E27FC236}">
                  <a16:creationId xmlns:a16="http://schemas.microsoft.com/office/drawing/2014/main" id="{6B002213-317D-431F-BA25-6E064B2E754F}"/>
                </a:ext>
              </a:extLst>
            </p:cNvPr>
            <p:cNvSpPr/>
            <p:nvPr/>
          </p:nvSpPr>
          <p:spPr>
            <a:xfrm>
              <a:off x="10649244" y="4925593"/>
              <a:ext cx="1057705" cy="25131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4</a:t>
              </a:r>
            </a:p>
          </p:txBody>
        </p:sp>
      </p:grpSp>
      <p:sp>
        <p:nvSpPr>
          <p:cNvPr id="28" name="TextBox 27">
            <a:extLst>
              <a:ext uri="{FF2B5EF4-FFF2-40B4-BE49-F238E27FC236}">
                <a16:creationId xmlns:a16="http://schemas.microsoft.com/office/drawing/2014/main" id="{A327978F-A867-4DF2-9D58-7D2FFD209207}"/>
              </a:ext>
            </a:extLst>
          </p:cNvPr>
          <p:cNvSpPr txBox="1"/>
          <p:nvPr/>
        </p:nvSpPr>
        <p:spPr>
          <a:xfrm>
            <a:off x="4055840" y="4871930"/>
            <a:ext cx="3092377" cy="584775"/>
          </a:xfrm>
          <a:prstGeom prst="rect">
            <a:avLst/>
          </a:prstGeom>
          <a:noFill/>
          <a:ln>
            <a:noFill/>
          </a:ln>
        </p:spPr>
        <p:txBody>
          <a:bodyPr wrap="square" rtlCol="0">
            <a:spAutoFit/>
          </a:bodyPr>
          <a:lstStyle/>
          <a:p>
            <a:pPr algn="ctr"/>
            <a:r>
              <a:rPr lang="en-US" sz="1400" b="1" dirty="0"/>
              <a:t>Reference genome </a:t>
            </a:r>
            <a:r>
              <a:rPr lang="en-US" sz="1600" b="1" u="sng" dirty="0"/>
              <a:t>+</a:t>
            </a:r>
            <a:r>
              <a:rPr lang="en-US" sz="1600" b="1" dirty="0"/>
              <a:t> </a:t>
            </a:r>
            <a:r>
              <a:rPr lang="en-US" sz="1400" b="1" dirty="0"/>
              <a:t>Annotation file </a:t>
            </a:r>
          </a:p>
          <a:p>
            <a:r>
              <a:rPr lang="en-US" sz="1600" b="1" dirty="0"/>
              <a:t> </a:t>
            </a:r>
          </a:p>
        </p:txBody>
      </p:sp>
      <p:grpSp>
        <p:nvGrpSpPr>
          <p:cNvPr id="42" name="Group 41">
            <a:extLst>
              <a:ext uri="{FF2B5EF4-FFF2-40B4-BE49-F238E27FC236}">
                <a16:creationId xmlns:a16="http://schemas.microsoft.com/office/drawing/2014/main" id="{B3D5D9D1-8FC8-4340-B036-9CF7EB7B38EC}"/>
              </a:ext>
            </a:extLst>
          </p:cNvPr>
          <p:cNvGrpSpPr/>
          <p:nvPr/>
        </p:nvGrpSpPr>
        <p:grpSpPr>
          <a:xfrm>
            <a:off x="5152234" y="5251724"/>
            <a:ext cx="6596919" cy="369332"/>
            <a:chOff x="5152233" y="5251721"/>
            <a:chExt cx="6596918" cy="369332"/>
          </a:xfrm>
        </p:grpSpPr>
        <p:cxnSp>
          <p:nvCxnSpPr>
            <p:cNvPr id="27" name="Straight Connector 26">
              <a:extLst>
                <a:ext uri="{FF2B5EF4-FFF2-40B4-BE49-F238E27FC236}">
                  <a16:creationId xmlns:a16="http://schemas.microsoft.com/office/drawing/2014/main" id="{75B2FF50-A7B7-481D-9DE6-9DB27A3D534A}"/>
                </a:ext>
              </a:extLst>
            </p:cNvPr>
            <p:cNvCxnSpPr/>
            <p:nvPr/>
          </p:nvCxnSpPr>
          <p:spPr>
            <a:xfrm>
              <a:off x="8384345"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5B1206-26ED-477D-91F6-D11F026EE63D}"/>
                </a:ext>
              </a:extLst>
            </p:cNvPr>
            <p:cNvCxnSpPr/>
            <p:nvPr/>
          </p:nvCxnSpPr>
          <p:spPr>
            <a:xfrm>
              <a:off x="8166296" y="5299615"/>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94C350-E61E-4570-8106-2050BD3C36BF}"/>
                </a:ext>
              </a:extLst>
            </p:cNvPr>
            <p:cNvCxnSpPr/>
            <p:nvPr/>
          </p:nvCxnSpPr>
          <p:spPr>
            <a:xfrm>
              <a:off x="8384345" y="5606760"/>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D864AD-5AE3-42CB-BAA5-ECE64CE7A837}"/>
                </a:ext>
              </a:extLst>
            </p:cNvPr>
            <p:cNvCxnSpPr/>
            <p:nvPr/>
          </p:nvCxnSpPr>
          <p:spPr>
            <a:xfrm>
              <a:off x="9022081" y="5299615"/>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0924C0-E09F-4CBD-90B4-268B2926D926}"/>
                </a:ext>
              </a:extLst>
            </p:cNvPr>
            <p:cNvCxnSpPr/>
            <p:nvPr/>
          </p:nvCxnSpPr>
          <p:spPr>
            <a:xfrm>
              <a:off x="9026771"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3E1C702-147B-41BC-9F0E-289B9C0502CF}"/>
                </a:ext>
              </a:extLst>
            </p:cNvPr>
            <p:cNvCxnSpPr>
              <a:cxnSpLocks/>
            </p:cNvCxnSpPr>
            <p:nvPr/>
          </p:nvCxnSpPr>
          <p:spPr>
            <a:xfrm>
              <a:off x="9831320" y="5323845"/>
              <a:ext cx="34093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CD156-F7AA-4209-8141-DB491F9C17AA}"/>
                </a:ext>
              </a:extLst>
            </p:cNvPr>
            <p:cNvCxnSpPr>
              <a:cxnSpLocks/>
            </p:cNvCxnSpPr>
            <p:nvPr/>
          </p:nvCxnSpPr>
          <p:spPr>
            <a:xfrm>
              <a:off x="9848080" y="5456704"/>
              <a:ext cx="32417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F628C7-23CA-44A3-8A11-8E9CB3644A02}"/>
                </a:ext>
              </a:extLst>
            </p:cNvPr>
            <p:cNvCxnSpPr>
              <a:cxnSpLocks/>
            </p:cNvCxnSpPr>
            <p:nvPr/>
          </p:nvCxnSpPr>
          <p:spPr>
            <a:xfrm>
              <a:off x="10066129" y="5582537"/>
              <a:ext cx="358031"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B3AC125-8696-4AB7-8CFB-0E35A6394463}"/>
                </a:ext>
              </a:extLst>
            </p:cNvPr>
            <p:cNvCxnSpPr/>
            <p:nvPr/>
          </p:nvCxnSpPr>
          <p:spPr>
            <a:xfrm>
              <a:off x="10649244"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D126990-B2E5-48E8-B7BE-591C29B98EA5}"/>
                </a:ext>
              </a:extLst>
            </p:cNvPr>
            <p:cNvCxnSpPr/>
            <p:nvPr/>
          </p:nvCxnSpPr>
          <p:spPr>
            <a:xfrm>
              <a:off x="10649244"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9070C1-2F12-4F58-8A32-4EC0D5EB5977}"/>
                </a:ext>
              </a:extLst>
            </p:cNvPr>
            <p:cNvCxnSpPr/>
            <p:nvPr/>
          </p:nvCxnSpPr>
          <p:spPr>
            <a:xfrm>
              <a:off x="11186443"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67AD77-F6BE-45A6-95AA-D86F6CB424B0}"/>
                </a:ext>
              </a:extLst>
            </p:cNvPr>
            <p:cNvCxnSpPr/>
            <p:nvPr/>
          </p:nvCxnSpPr>
          <p:spPr>
            <a:xfrm>
              <a:off x="10649244" y="5522409"/>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B628B9-583C-4833-9D2A-222BE618D149}"/>
                </a:ext>
              </a:extLst>
            </p:cNvPr>
            <p:cNvCxnSpPr/>
            <p:nvPr/>
          </p:nvCxnSpPr>
          <p:spPr>
            <a:xfrm>
              <a:off x="11313053"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EB4CE3A-4222-4684-942C-FC44FCDC7E6B}"/>
                </a:ext>
              </a:extLst>
            </p:cNvPr>
            <p:cNvCxnSpPr/>
            <p:nvPr/>
          </p:nvCxnSpPr>
          <p:spPr>
            <a:xfrm>
              <a:off x="11186443" y="551537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E846C5-12CC-48B9-B136-9DAEC588339E}"/>
                </a:ext>
              </a:extLst>
            </p:cNvPr>
            <p:cNvSpPr txBox="1"/>
            <p:nvPr/>
          </p:nvSpPr>
          <p:spPr>
            <a:xfrm>
              <a:off x="5152233" y="5251721"/>
              <a:ext cx="1149893" cy="369332"/>
            </a:xfrm>
            <a:prstGeom prst="rect">
              <a:avLst/>
            </a:prstGeom>
            <a:noFill/>
            <a:ln>
              <a:noFill/>
            </a:ln>
          </p:spPr>
          <p:txBody>
            <a:bodyPr wrap="square" rtlCol="0">
              <a:spAutoFit/>
            </a:bodyPr>
            <a:lstStyle/>
            <a:p>
              <a:r>
                <a:rPr lang="en-US" dirty="0"/>
                <a:t>Sample 1 </a:t>
              </a:r>
            </a:p>
          </p:txBody>
        </p:sp>
      </p:grpSp>
      <p:grpSp>
        <p:nvGrpSpPr>
          <p:cNvPr id="73" name="Group 72">
            <a:extLst>
              <a:ext uri="{FF2B5EF4-FFF2-40B4-BE49-F238E27FC236}">
                <a16:creationId xmlns:a16="http://schemas.microsoft.com/office/drawing/2014/main" id="{D3B568F7-1EA3-45B1-BA0A-77E3CD25F2F9}"/>
              </a:ext>
            </a:extLst>
          </p:cNvPr>
          <p:cNvGrpSpPr/>
          <p:nvPr/>
        </p:nvGrpSpPr>
        <p:grpSpPr>
          <a:xfrm>
            <a:off x="5135823" y="5941960"/>
            <a:ext cx="6596919" cy="593545"/>
            <a:chOff x="5135823" y="5941952"/>
            <a:chExt cx="6596918" cy="593544"/>
          </a:xfrm>
        </p:grpSpPr>
        <p:grpSp>
          <p:nvGrpSpPr>
            <p:cNvPr id="51" name="Group 50">
              <a:extLst>
                <a:ext uri="{FF2B5EF4-FFF2-40B4-BE49-F238E27FC236}">
                  <a16:creationId xmlns:a16="http://schemas.microsoft.com/office/drawing/2014/main" id="{8EADA807-81CE-4C72-AD57-FBCC60FCB79D}"/>
                </a:ext>
              </a:extLst>
            </p:cNvPr>
            <p:cNvGrpSpPr/>
            <p:nvPr/>
          </p:nvGrpSpPr>
          <p:grpSpPr>
            <a:xfrm>
              <a:off x="5135823" y="5941952"/>
              <a:ext cx="6596918" cy="469925"/>
              <a:chOff x="5152233" y="5251721"/>
              <a:chExt cx="6596918" cy="469925"/>
            </a:xfrm>
          </p:grpSpPr>
          <p:cxnSp>
            <p:nvCxnSpPr>
              <p:cNvPr id="52" name="Straight Connector 51">
                <a:extLst>
                  <a:ext uri="{FF2B5EF4-FFF2-40B4-BE49-F238E27FC236}">
                    <a16:creationId xmlns:a16="http://schemas.microsoft.com/office/drawing/2014/main" id="{932651D7-9EDE-4A5A-9654-C7926A79F1DB}"/>
                  </a:ext>
                </a:extLst>
              </p:cNvPr>
              <p:cNvCxnSpPr/>
              <p:nvPr/>
            </p:nvCxnSpPr>
            <p:spPr>
              <a:xfrm>
                <a:off x="8384345"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129596-B51A-4AE3-9C3B-D8686D60CD6E}"/>
                  </a:ext>
                </a:extLst>
              </p:cNvPr>
              <p:cNvCxnSpPr/>
              <p:nvPr/>
            </p:nvCxnSpPr>
            <p:spPr>
              <a:xfrm>
                <a:off x="8166296" y="5299615"/>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8DBA62F-D52F-4D56-A287-0B475E3B9D08}"/>
                  </a:ext>
                </a:extLst>
              </p:cNvPr>
              <p:cNvCxnSpPr/>
              <p:nvPr/>
            </p:nvCxnSpPr>
            <p:spPr>
              <a:xfrm>
                <a:off x="8384345" y="5606760"/>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017B75-CCFB-44B4-9AEF-B6627CC4C9A6}"/>
                  </a:ext>
                </a:extLst>
              </p:cNvPr>
              <p:cNvCxnSpPr/>
              <p:nvPr/>
            </p:nvCxnSpPr>
            <p:spPr>
              <a:xfrm>
                <a:off x="8384345" y="5721646"/>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8759693-2D02-4B99-89FD-E4E4A2B13E77}"/>
                  </a:ext>
                </a:extLst>
              </p:cNvPr>
              <p:cNvCxnSpPr/>
              <p:nvPr/>
            </p:nvCxnSpPr>
            <p:spPr>
              <a:xfrm>
                <a:off x="8904852"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56ECB77-74D8-46C4-9662-6F03F1CDE094}"/>
                  </a:ext>
                </a:extLst>
              </p:cNvPr>
              <p:cNvCxnSpPr>
                <a:cxnSpLocks/>
              </p:cNvCxnSpPr>
              <p:nvPr/>
            </p:nvCxnSpPr>
            <p:spPr>
              <a:xfrm>
                <a:off x="9831320" y="5415423"/>
                <a:ext cx="34093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FBADE82-B2E1-4252-AE3D-357724886548}"/>
                  </a:ext>
                </a:extLst>
              </p:cNvPr>
              <p:cNvCxnSpPr>
                <a:cxnSpLocks/>
              </p:cNvCxnSpPr>
              <p:nvPr/>
            </p:nvCxnSpPr>
            <p:spPr>
              <a:xfrm>
                <a:off x="9848080" y="5551410"/>
                <a:ext cx="32417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C47BC0B-E281-4532-AB0F-190D5266D763}"/>
                  </a:ext>
                </a:extLst>
              </p:cNvPr>
              <p:cNvCxnSpPr>
                <a:cxnSpLocks/>
              </p:cNvCxnSpPr>
              <p:nvPr/>
            </p:nvCxnSpPr>
            <p:spPr>
              <a:xfrm>
                <a:off x="10010168" y="5299615"/>
                <a:ext cx="358031"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CB158C-733D-4327-A491-9F5412AE2561}"/>
                  </a:ext>
                </a:extLst>
              </p:cNvPr>
              <p:cNvCxnSpPr/>
              <p:nvPr/>
            </p:nvCxnSpPr>
            <p:spPr>
              <a:xfrm>
                <a:off x="10649244"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6BDB878-9AC3-4B11-B413-AED4F3975232}"/>
                  </a:ext>
                </a:extLst>
              </p:cNvPr>
              <p:cNvCxnSpPr/>
              <p:nvPr/>
            </p:nvCxnSpPr>
            <p:spPr>
              <a:xfrm>
                <a:off x="10649244"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8D050D7-760F-4F23-A889-4C6394A812DC}"/>
                  </a:ext>
                </a:extLst>
              </p:cNvPr>
              <p:cNvCxnSpPr/>
              <p:nvPr/>
            </p:nvCxnSpPr>
            <p:spPr>
              <a:xfrm>
                <a:off x="11186443"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F35CBC-D9CE-411B-A9D8-7E5A78D0430D}"/>
                  </a:ext>
                </a:extLst>
              </p:cNvPr>
              <p:cNvCxnSpPr/>
              <p:nvPr/>
            </p:nvCxnSpPr>
            <p:spPr>
              <a:xfrm>
                <a:off x="11313053"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620DE36-1D4A-43F6-BEA0-C09D8E860DEC}"/>
                  </a:ext>
                </a:extLst>
              </p:cNvPr>
              <p:cNvSpPr txBox="1"/>
              <p:nvPr/>
            </p:nvSpPr>
            <p:spPr>
              <a:xfrm>
                <a:off x="5152233" y="5251721"/>
                <a:ext cx="1149893" cy="369332"/>
              </a:xfrm>
              <a:prstGeom prst="rect">
                <a:avLst/>
              </a:prstGeom>
              <a:noFill/>
              <a:ln>
                <a:noFill/>
              </a:ln>
            </p:spPr>
            <p:txBody>
              <a:bodyPr wrap="square" rtlCol="0">
                <a:spAutoFit/>
              </a:bodyPr>
              <a:lstStyle/>
              <a:p>
                <a:r>
                  <a:rPr lang="en-US" dirty="0"/>
                  <a:t>Sample 2 </a:t>
                </a:r>
              </a:p>
            </p:txBody>
          </p:sp>
        </p:grpSp>
        <p:cxnSp>
          <p:nvCxnSpPr>
            <p:cNvPr id="67" name="Straight Connector 66">
              <a:extLst>
                <a:ext uri="{FF2B5EF4-FFF2-40B4-BE49-F238E27FC236}">
                  <a16:creationId xmlns:a16="http://schemas.microsoft.com/office/drawing/2014/main" id="{4993F7EE-AF5E-465D-9606-C91870A8AE88}"/>
                </a:ext>
              </a:extLst>
            </p:cNvPr>
            <p:cNvCxnSpPr/>
            <p:nvPr/>
          </p:nvCxnSpPr>
          <p:spPr>
            <a:xfrm>
              <a:off x="8964784" y="6241641"/>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9C12B04-D077-41C9-84FF-B25CB56B9439}"/>
                </a:ext>
              </a:extLst>
            </p:cNvPr>
            <p:cNvCxnSpPr/>
            <p:nvPr/>
          </p:nvCxnSpPr>
          <p:spPr>
            <a:xfrm>
              <a:off x="8879069" y="6036876"/>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DE4ACC1-1820-45CE-AC33-81ED5C30A238}"/>
                </a:ext>
              </a:extLst>
            </p:cNvPr>
            <p:cNvCxnSpPr/>
            <p:nvPr/>
          </p:nvCxnSpPr>
          <p:spPr>
            <a:xfrm>
              <a:off x="8918916" y="6369673"/>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07D66D2-12AF-48CA-8617-1E6AB07C154B}"/>
                </a:ext>
              </a:extLst>
            </p:cNvPr>
            <p:cNvCxnSpPr/>
            <p:nvPr/>
          </p:nvCxnSpPr>
          <p:spPr>
            <a:xfrm>
              <a:off x="8384345" y="6535496"/>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BE67BA3-80EE-4FAA-81AA-8E359965A31D}"/>
                </a:ext>
              </a:extLst>
            </p:cNvPr>
            <p:cNvCxnSpPr/>
            <p:nvPr/>
          </p:nvCxnSpPr>
          <p:spPr>
            <a:xfrm>
              <a:off x="9022081" y="6516092"/>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18711AAA-A591-4EEE-9037-CA7AB1968D20}"/>
              </a:ext>
            </a:extLst>
          </p:cNvPr>
          <p:cNvCxnSpPr/>
          <p:nvPr/>
        </p:nvCxnSpPr>
        <p:spPr>
          <a:xfrm>
            <a:off x="5152234" y="5767755"/>
            <a:ext cx="7039767" cy="0"/>
          </a:xfrm>
          <a:prstGeom prst="line">
            <a:avLst/>
          </a:prstGeom>
        </p:spPr>
        <p:style>
          <a:lnRef idx="1">
            <a:schemeClr val="dk1"/>
          </a:lnRef>
          <a:fillRef idx="0">
            <a:schemeClr val="dk1"/>
          </a:fillRef>
          <a:effectRef idx="0">
            <a:schemeClr val="dk1"/>
          </a:effectRef>
          <a:fontRef idx="minor">
            <a:schemeClr val="tx1"/>
          </a:fontRef>
        </p:style>
      </p:cxnSp>
      <p:grpSp>
        <p:nvGrpSpPr>
          <p:cNvPr id="76" name="Group 75">
            <a:extLst>
              <a:ext uri="{FF2B5EF4-FFF2-40B4-BE49-F238E27FC236}">
                <a16:creationId xmlns:a16="http://schemas.microsoft.com/office/drawing/2014/main" id="{EE1ABFB8-1373-4370-AE24-A45ECDC87F4D}"/>
              </a:ext>
            </a:extLst>
          </p:cNvPr>
          <p:cNvGrpSpPr/>
          <p:nvPr/>
        </p:nvGrpSpPr>
        <p:grpSpPr>
          <a:xfrm>
            <a:off x="4794739" y="1283359"/>
            <a:ext cx="2602523" cy="939196"/>
            <a:chOff x="4794738" y="1283358"/>
            <a:chExt cx="2602523" cy="939196"/>
          </a:xfrm>
        </p:grpSpPr>
        <p:sp>
          <p:nvSpPr>
            <p:cNvPr id="5" name="Rectangle: Rounded Corners 4">
              <a:extLst>
                <a:ext uri="{FF2B5EF4-FFF2-40B4-BE49-F238E27FC236}">
                  <a16:creationId xmlns:a16="http://schemas.microsoft.com/office/drawing/2014/main" id="{31939231-C333-4614-B5C3-451447948CD2}"/>
                </a:ext>
              </a:extLst>
            </p:cNvPr>
            <p:cNvSpPr/>
            <p:nvPr/>
          </p:nvSpPr>
          <p:spPr>
            <a:xfrm>
              <a:off x="4794738" y="1283358"/>
              <a:ext cx="2602523" cy="579164"/>
            </a:xfrm>
            <a:prstGeom prst="roundRect">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RNA-seq short reads </a:t>
              </a:r>
              <a:endParaRPr lang="en-US" sz="2000" dirty="0"/>
            </a:p>
          </p:txBody>
        </p:sp>
        <p:cxnSp>
          <p:nvCxnSpPr>
            <p:cNvPr id="75" name="Straight Arrow Connector 74">
              <a:extLst>
                <a:ext uri="{FF2B5EF4-FFF2-40B4-BE49-F238E27FC236}">
                  <a16:creationId xmlns:a16="http://schemas.microsoft.com/office/drawing/2014/main" id="{9C6938B4-30E0-4D77-9A6D-A612FBF23988}"/>
                </a:ext>
              </a:extLst>
            </p:cNvPr>
            <p:cNvCxnSpPr>
              <a:stCxn id="5" idx="2"/>
            </p:cNvCxnSpPr>
            <p:nvPr/>
          </p:nvCxnSpPr>
          <p:spPr>
            <a:xfrm>
              <a:off x="6096000" y="1862522"/>
              <a:ext cx="0" cy="360032"/>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135FFB7D-9514-415A-A78E-5AF11A912921}"/>
              </a:ext>
            </a:extLst>
          </p:cNvPr>
          <p:cNvGrpSpPr/>
          <p:nvPr/>
        </p:nvGrpSpPr>
        <p:grpSpPr>
          <a:xfrm>
            <a:off x="4702269" y="2352235"/>
            <a:ext cx="2871873" cy="870140"/>
            <a:chOff x="4702267" y="2352235"/>
            <a:chExt cx="2871873" cy="870140"/>
          </a:xfrm>
          <a:solidFill>
            <a:srgbClr val="00B0F0"/>
          </a:solidFill>
        </p:grpSpPr>
        <p:sp>
          <p:nvSpPr>
            <p:cNvPr id="8" name="Rectangle: Rounded Corners 7">
              <a:extLst>
                <a:ext uri="{FF2B5EF4-FFF2-40B4-BE49-F238E27FC236}">
                  <a16:creationId xmlns:a16="http://schemas.microsoft.com/office/drawing/2014/main" id="{E70F6F7B-E461-4882-A44D-70C249FEAAC0}"/>
                </a:ext>
              </a:extLst>
            </p:cNvPr>
            <p:cNvSpPr/>
            <p:nvPr/>
          </p:nvSpPr>
          <p:spPr>
            <a:xfrm>
              <a:off x="4702267" y="2352235"/>
              <a:ext cx="2871873" cy="580087"/>
            </a:xfrm>
            <a:prstGeom prst="roundRect">
              <a:avLst/>
            </a:prstGeom>
            <a:grpFill/>
            <a:ln>
              <a:solidFill>
                <a:srgbClr val="EAB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Quality control (</a:t>
              </a:r>
              <a:r>
                <a:rPr lang="en-US" sz="2000" b="1" u="sng" dirty="0" err="1"/>
                <a:t>FastQC</a:t>
              </a:r>
              <a:r>
                <a:rPr lang="en-US" sz="2000" b="1" u="sng" dirty="0"/>
                <a:t>)/Trimming</a:t>
              </a:r>
              <a:endParaRPr lang="en-US" sz="2000" b="1" dirty="0"/>
            </a:p>
          </p:txBody>
        </p:sp>
        <p:cxnSp>
          <p:nvCxnSpPr>
            <p:cNvPr id="78" name="Straight Arrow Connector 77">
              <a:extLst>
                <a:ext uri="{FF2B5EF4-FFF2-40B4-BE49-F238E27FC236}">
                  <a16:creationId xmlns:a16="http://schemas.microsoft.com/office/drawing/2014/main" id="{2BACA9E8-8598-4840-AEAC-18FD0BCFEE57}"/>
                </a:ext>
              </a:extLst>
            </p:cNvPr>
            <p:cNvCxnSpPr/>
            <p:nvPr/>
          </p:nvCxnSpPr>
          <p:spPr>
            <a:xfrm>
              <a:off x="6112411" y="2862343"/>
              <a:ext cx="0" cy="360032"/>
            </a:xfrm>
            <a:prstGeom prst="straightConnector1">
              <a:avLst/>
            </a:prstGeom>
            <a:grpFill/>
            <a:ln w="57150">
              <a:solidFill>
                <a:srgbClr val="EAB2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8240C514-AED9-4CA2-868B-F9D0AE008CAC}"/>
              </a:ext>
            </a:extLst>
          </p:cNvPr>
          <p:cNvGrpSpPr/>
          <p:nvPr/>
        </p:nvGrpSpPr>
        <p:grpSpPr>
          <a:xfrm>
            <a:off x="508665" y="2932325"/>
            <a:ext cx="3547175" cy="1225673"/>
            <a:chOff x="473446" y="2994057"/>
            <a:chExt cx="3547174" cy="1225672"/>
          </a:xfrm>
        </p:grpSpPr>
        <p:sp>
          <p:nvSpPr>
            <p:cNvPr id="74" name="TextBox 73">
              <a:extLst>
                <a:ext uri="{FF2B5EF4-FFF2-40B4-BE49-F238E27FC236}">
                  <a16:creationId xmlns:a16="http://schemas.microsoft.com/office/drawing/2014/main" id="{1AB774A8-4BB0-4D57-997F-E812214FB680}"/>
                </a:ext>
              </a:extLst>
            </p:cNvPr>
            <p:cNvSpPr txBox="1"/>
            <p:nvPr/>
          </p:nvSpPr>
          <p:spPr>
            <a:xfrm>
              <a:off x="473446" y="2994057"/>
              <a:ext cx="3214750" cy="646331"/>
            </a:xfrm>
            <a:prstGeom prst="rect">
              <a:avLst/>
            </a:prstGeom>
            <a:noFill/>
          </p:spPr>
          <p:txBody>
            <a:bodyPr wrap="square" rtlCol="0">
              <a:spAutoFit/>
            </a:bodyPr>
            <a:lstStyle/>
            <a:p>
              <a:pPr algn="ctr"/>
              <a:r>
                <a:rPr lang="en-US" b="1" dirty="0">
                  <a:solidFill>
                    <a:schemeClr val="bg2">
                      <a:lumMod val="50000"/>
                    </a:schemeClr>
                  </a:solidFill>
                </a:rPr>
                <a:t>reference genome sequences (FASTA files)</a:t>
              </a:r>
            </a:p>
          </p:txBody>
        </p:sp>
        <p:sp>
          <p:nvSpPr>
            <p:cNvPr id="79" name="TextBox 78">
              <a:extLst>
                <a:ext uri="{FF2B5EF4-FFF2-40B4-BE49-F238E27FC236}">
                  <a16:creationId xmlns:a16="http://schemas.microsoft.com/office/drawing/2014/main" id="{C4FBA669-6852-4B45-B168-3A5D427D2426}"/>
                </a:ext>
              </a:extLst>
            </p:cNvPr>
            <p:cNvSpPr txBox="1"/>
            <p:nvPr/>
          </p:nvSpPr>
          <p:spPr>
            <a:xfrm>
              <a:off x="898354" y="3522652"/>
              <a:ext cx="2602524" cy="369332"/>
            </a:xfrm>
            <a:prstGeom prst="rect">
              <a:avLst/>
            </a:prstGeom>
            <a:noFill/>
          </p:spPr>
          <p:txBody>
            <a:bodyPr wrap="square" rtlCol="0">
              <a:spAutoFit/>
            </a:bodyPr>
            <a:lstStyle/>
            <a:p>
              <a:pPr algn="ctr"/>
              <a:r>
                <a:rPr lang="en-US" b="1" dirty="0">
                  <a:solidFill>
                    <a:schemeClr val="bg2">
                      <a:lumMod val="50000"/>
                    </a:schemeClr>
                  </a:solidFill>
                </a:rPr>
                <a:t>annotations (GTF file)</a:t>
              </a:r>
            </a:p>
          </p:txBody>
        </p:sp>
        <p:sp>
          <p:nvSpPr>
            <p:cNvPr id="80" name="TextBox 79">
              <a:extLst>
                <a:ext uri="{FF2B5EF4-FFF2-40B4-BE49-F238E27FC236}">
                  <a16:creationId xmlns:a16="http://schemas.microsoft.com/office/drawing/2014/main" id="{AC45F10B-82F4-4C32-909C-81CB2449BBCB}"/>
                </a:ext>
              </a:extLst>
            </p:cNvPr>
            <p:cNvSpPr txBox="1"/>
            <p:nvPr/>
          </p:nvSpPr>
          <p:spPr>
            <a:xfrm>
              <a:off x="1010895" y="3850397"/>
              <a:ext cx="2377440" cy="369332"/>
            </a:xfrm>
            <a:prstGeom prst="rect">
              <a:avLst/>
            </a:prstGeom>
            <a:noFill/>
          </p:spPr>
          <p:txBody>
            <a:bodyPr wrap="square" rtlCol="0">
              <a:spAutoFit/>
            </a:bodyPr>
            <a:lstStyle/>
            <a:p>
              <a:r>
                <a:rPr lang="en-US" b="1" dirty="0">
                  <a:solidFill>
                    <a:schemeClr val="bg2">
                      <a:lumMod val="50000"/>
                    </a:schemeClr>
                  </a:solidFill>
                </a:rPr>
                <a:t>FASTQ sequence reads </a:t>
              </a:r>
              <a:endParaRPr lang="en-US" dirty="0">
                <a:solidFill>
                  <a:schemeClr val="bg2">
                    <a:lumMod val="50000"/>
                  </a:schemeClr>
                </a:solidFill>
              </a:endParaRPr>
            </a:p>
          </p:txBody>
        </p:sp>
        <p:sp>
          <p:nvSpPr>
            <p:cNvPr id="81" name="Right Brace 80">
              <a:extLst>
                <a:ext uri="{FF2B5EF4-FFF2-40B4-BE49-F238E27FC236}">
                  <a16:creationId xmlns:a16="http://schemas.microsoft.com/office/drawing/2014/main" id="{5B9DE9EE-DB21-484B-9F5D-AC416766E321}"/>
                </a:ext>
              </a:extLst>
            </p:cNvPr>
            <p:cNvSpPr/>
            <p:nvPr/>
          </p:nvSpPr>
          <p:spPr>
            <a:xfrm>
              <a:off x="3523901" y="3342884"/>
              <a:ext cx="496719" cy="754529"/>
            </a:xfrm>
            <a:prstGeom prst="rightBrace">
              <a:avLst/>
            </a:prstGeom>
            <a:ln w="28575">
              <a:solidFill>
                <a:schemeClr val="accent2">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82" name="Straight Arrow Connector 81">
            <a:extLst>
              <a:ext uri="{FF2B5EF4-FFF2-40B4-BE49-F238E27FC236}">
                <a16:creationId xmlns:a16="http://schemas.microsoft.com/office/drawing/2014/main" id="{C26DC2A3-DCF2-4EF7-AFF2-C67E24E3CE13}"/>
              </a:ext>
            </a:extLst>
          </p:cNvPr>
          <p:cNvCxnSpPr/>
          <p:nvPr/>
        </p:nvCxnSpPr>
        <p:spPr>
          <a:xfrm flipV="1">
            <a:off x="7574142" y="2642280"/>
            <a:ext cx="676703" cy="1"/>
          </a:xfrm>
          <a:prstGeom prst="straightConnector1">
            <a:avLst/>
          </a:prstGeom>
          <a:ln w="28575">
            <a:solidFill>
              <a:srgbClr val="EAB200"/>
            </a:solidFill>
            <a:tailEnd type="triangle"/>
          </a:ln>
        </p:spPr>
        <p:style>
          <a:lnRef idx="1">
            <a:schemeClr val="accent2"/>
          </a:lnRef>
          <a:fillRef idx="0">
            <a:schemeClr val="accent2"/>
          </a:fillRef>
          <a:effectRef idx="0">
            <a:schemeClr val="accent2"/>
          </a:effectRef>
          <a:fontRef idx="minor">
            <a:schemeClr val="tx1"/>
          </a:fontRef>
        </p:style>
      </p:cxnSp>
      <p:sp>
        <p:nvSpPr>
          <p:cNvPr id="83" name="TextBox 82">
            <a:extLst>
              <a:ext uri="{FF2B5EF4-FFF2-40B4-BE49-F238E27FC236}">
                <a16:creationId xmlns:a16="http://schemas.microsoft.com/office/drawing/2014/main" id="{6CACC00C-59E7-9D47-8BEC-902BDD5FE3EC}"/>
              </a:ext>
            </a:extLst>
          </p:cNvPr>
          <p:cNvSpPr txBox="1"/>
          <p:nvPr/>
        </p:nvSpPr>
        <p:spPr>
          <a:xfrm>
            <a:off x="10632835" y="6581001"/>
            <a:ext cx="6358466" cy="276999"/>
          </a:xfrm>
          <a:prstGeom prst="rect">
            <a:avLst/>
          </a:prstGeom>
          <a:noFill/>
        </p:spPr>
        <p:txBody>
          <a:bodyPr wrap="square">
            <a:spAutoFit/>
          </a:bodyPr>
          <a:lstStyle/>
          <a:p>
            <a:r>
              <a:rPr lang="en-BE" sz="1200" dirty="0"/>
              <a:t>(M Oweda 2020)</a:t>
            </a:r>
          </a:p>
        </p:txBody>
      </p:sp>
    </p:spTree>
    <p:extLst>
      <p:ext uri="{BB962C8B-B14F-4D97-AF65-F5344CB8AC3E}">
        <p14:creationId xmlns:p14="http://schemas.microsoft.com/office/powerpoint/2010/main" val="158408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9A00-62FF-8C46-B4EA-C108061FDC74}"/>
              </a:ext>
            </a:extLst>
          </p:cNvPr>
          <p:cNvSpPr>
            <a:spLocks noGrp="1"/>
          </p:cNvSpPr>
          <p:nvPr>
            <p:ph type="title"/>
          </p:nvPr>
        </p:nvSpPr>
        <p:spPr/>
        <p:txBody>
          <a:bodyPr/>
          <a:lstStyle/>
          <a:p>
            <a:pPr algn="l" defTabSz="914400" rtl="0" eaLnBrk="1" latinLnBrk="0" hangingPunct="1">
              <a:lnSpc>
                <a:spcPct val="90000"/>
              </a:lnSpc>
              <a:spcBef>
                <a:spcPct val="0"/>
              </a:spcBef>
              <a:buNone/>
            </a:pPr>
            <a:r>
              <a:rPr lang="en-US" dirty="0"/>
              <a:t>Alignment</a:t>
            </a:r>
            <a:endParaRPr lang="en-BE" dirty="0"/>
          </a:p>
        </p:txBody>
      </p:sp>
      <p:pic>
        <p:nvPicPr>
          <p:cNvPr id="5" name="Content Placeholder 4">
            <a:extLst>
              <a:ext uri="{FF2B5EF4-FFF2-40B4-BE49-F238E27FC236}">
                <a16:creationId xmlns:a16="http://schemas.microsoft.com/office/drawing/2014/main" id="{C38E1B35-704D-C541-8674-E2D24951957B}"/>
              </a:ext>
            </a:extLst>
          </p:cNvPr>
          <p:cNvPicPr>
            <a:picLocks noGrp="1" noChangeAspect="1"/>
          </p:cNvPicPr>
          <p:nvPr>
            <p:ph idx="1"/>
          </p:nvPr>
        </p:nvPicPr>
        <p:blipFill rotWithShape="1">
          <a:blip r:embed="rId2"/>
          <a:srcRect t="4535" r="5118"/>
          <a:stretch/>
        </p:blipFill>
        <p:spPr>
          <a:xfrm>
            <a:off x="838200" y="2214562"/>
            <a:ext cx="9977438" cy="3751707"/>
          </a:xfrm>
        </p:spPr>
      </p:pic>
    </p:spTree>
    <p:extLst>
      <p:ext uri="{BB962C8B-B14F-4D97-AF65-F5344CB8AC3E}">
        <p14:creationId xmlns:p14="http://schemas.microsoft.com/office/powerpoint/2010/main" val="280374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7639-B08E-3F4E-B466-1CA058EEA203}"/>
              </a:ext>
            </a:extLst>
          </p:cNvPr>
          <p:cNvSpPr>
            <a:spLocks noGrp="1"/>
          </p:cNvSpPr>
          <p:nvPr>
            <p:ph type="title"/>
          </p:nvPr>
        </p:nvSpPr>
        <p:spPr/>
        <p:txBody>
          <a:bodyPr/>
          <a:lstStyle/>
          <a:p>
            <a:r>
              <a:rPr lang="en-BE" dirty="0"/>
              <a:t>Alignment</a:t>
            </a:r>
          </a:p>
        </p:txBody>
      </p:sp>
      <p:pic>
        <p:nvPicPr>
          <p:cNvPr id="1030" name="Picture 6">
            <a:extLst>
              <a:ext uri="{FF2B5EF4-FFF2-40B4-BE49-F238E27FC236}">
                <a16:creationId xmlns:a16="http://schemas.microsoft.com/office/drawing/2014/main" id="{4C165EE1-441D-C042-8EEC-6DE9EED1F0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387" y="1967914"/>
            <a:ext cx="4246563" cy="40667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vancing RNA-Seq analysis | Nature Biotechnology">
            <a:extLst>
              <a:ext uri="{FF2B5EF4-FFF2-40B4-BE49-F238E27FC236}">
                <a16:creationId xmlns:a16="http://schemas.microsoft.com/office/drawing/2014/main" id="{E49605A6-41A4-6B44-8348-2EBE749E1B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57" r="18303" b="76332"/>
          <a:stretch/>
        </p:blipFill>
        <p:spPr bwMode="auto">
          <a:xfrm>
            <a:off x="803276" y="1859965"/>
            <a:ext cx="5292724" cy="1569035"/>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a:extLst>
              <a:ext uri="{FF2B5EF4-FFF2-40B4-BE49-F238E27FC236}">
                <a16:creationId xmlns:a16="http://schemas.microsoft.com/office/drawing/2014/main" id="{AC60B400-25A3-D941-8872-C6366FF9BC85}"/>
              </a:ext>
            </a:extLst>
          </p:cNvPr>
          <p:cNvSpPr/>
          <p:nvPr/>
        </p:nvSpPr>
        <p:spPr>
          <a:xfrm rot="1912482">
            <a:off x="2049464" y="3419395"/>
            <a:ext cx="45719" cy="742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Down Arrow 8">
            <a:extLst>
              <a:ext uri="{FF2B5EF4-FFF2-40B4-BE49-F238E27FC236}">
                <a16:creationId xmlns:a16="http://schemas.microsoft.com/office/drawing/2014/main" id="{A87AE179-6FDE-D34A-8615-E32C80D9E87A}"/>
              </a:ext>
            </a:extLst>
          </p:cNvPr>
          <p:cNvSpPr/>
          <p:nvPr/>
        </p:nvSpPr>
        <p:spPr>
          <a:xfrm rot="19659584">
            <a:off x="3796369" y="3387209"/>
            <a:ext cx="45719" cy="742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038" name="Picture 14" descr="Database Icon or Logo Isolated Sign Symbol Vector Illustration Stock Vector  - Illustration of network, communication: 211040990">
            <a:extLst>
              <a:ext uri="{FF2B5EF4-FFF2-40B4-BE49-F238E27FC236}">
                <a16:creationId xmlns:a16="http://schemas.microsoft.com/office/drawing/2014/main" id="{81DA86D7-BF6C-944A-9CB8-FEF8D67C7E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13" t="10352" r="8079" b="5406"/>
          <a:stretch/>
        </p:blipFill>
        <p:spPr bwMode="auto">
          <a:xfrm>
            <a:off x="866013" y="4253337"/>
            <a:ext cx="1329230" cy="13473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Database Icon or Logo Isolated Sign Symbol Vector Illustration Stock Vector  - Illustration of network, communication: 211040990">
            <a:extLst>
              <a:ext uri="{FF2B5EF4-FFF2-40B4-BE49-F238E27FC236}">
                <a16:creationId xmlns:a16="http://schemas.microsoft.com/office/drawing/2014/main" id="{E8AEB375-FA2D-4D4F-B9D0-30790EEB4A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13" t="10352" r="8079" b="5406"/>
          <a:stretch/>
        </p:blipFill>
        <p:spPr bwMode="auto">
          <a:xfrm>
            <a:off x="3478214" y="4219704"/>
            <a:ext cx="1329230" cy="134736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E5F6953-CDBC-7440-BEFA-45C460C07557}"/>
              </a:ext>
            </a:extLst>
          </p:cNvPr>
          <p:cNvSpPr txBox="1"/>
          <p:nvPr/>
        </p:nvSpPr>
        <p:spPr>
          <a:xfrm>
            <a:off x="475054" y="5558912"/>
            <a:ext cx="6093618" cy="369332"/>
          </a:xfrm>
          <a:prstGeom prst="rect">
            <a:avLst/>
          </a:prstGeom>
          <a:noFill/>
        </p:spPr>
        <p:txBody>
          <a:bodyPr wrap="square">
            <a:spAutoFit/>
          </a:bodyPr>
          <a:lstStyle/>
          <a:p>
            <a:r>
              <a:rPr lang="en-BE" dirty="0"/>
              <a:t>Referance genome database</a:t>
            </a:r>
          </a:p>
        </p:txBody>
      </p:sp>
      <p:sp>
        <p:nvSpPr>
          <p:cNvPr id="16" name="TextBox 15">
            <a:extLst>
              <a:ext uri="{FF2B5EF4-FFF2-40B4-BE49-F238E27FC236}">
                <a16:creationId xmlns:a16="http://schemas.microsoft.com/office/drawing/2014/main" id="{586AE6F0-489E-1246-9593-73244D980839}"/>
              </a:ext>
            </a:extLst>
          </p:cNvPr>
          <p:cNvSpPr txBox="1"/>
          <p:nvPr/>
        </p:nvSpPr>
        <p:spPr>
          <a:xfrm>
            <a:off x="3308626" y="5552780"/>
            <a:ext cx="6093618" cy="369332"/>
          </a:xfrm>
          <a:prstGeom prst="rect">
            <a:avLst/>
          </a:prstGeom>
          <a:noFill/>
        </p:spPr>
        <p:txBody>
          <a:bodyPr wrap="square">
            <a:spAutoFit/>
          </a:bodyPr>
          <a:lstStyle/>
          <a:p>
            <a:r>
              <a:rPr lang="en-BE" dirty="0"/>
              <a:t>Referance Transcriptome database</a:t>
            </a:r>
          </a:p>
        </p:txBody>
      </p:sp>
    </p:spTree>
    <p:extLst>
      <p:ext uri="{BB962C8B-B14F-4D97-AF65-F5344CB8AC3E}">
        <p14:creationId xmlns:p14="http://schemas.microsoft.com/office/powerpoint/2010/main" val="209999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337A-F7E4-7E4C-AD84-7A6A756C561E}"/>
              </a:ext>
            </a:extLst>
          </p:cNvPr>
          <p:cNvSpPr>
            <a:spLocks noGrp="1"/>
          </p:cNvSpPr>
          <p:nvPr>
            <p:ph type="title"/>
          </p:nvPr>
        </p:nvSpPr>
        <p:spPr/>
        <p:txBody>
          <a:bodyPr/>
          <a:lstStyle/>
          <a:p>
            <a:r>
              <a:rPr lang="en-BE" dirty="0"/>
              <a:t>Splice aware alignment “STAR”</a:t>
            </a:r>
          </a:p>
        </p:txBody>
      </p:sp>
      <p:pic>
        <p:nvPicPr>
          <p:cNvPr id="2050" name="Picture 2" descr="STAR_step1">
            <a:extLst>
              <a:ext uri="{FF2B5EF4-FFF2-40B4-BE49-F238E27FC236}">
                <a16:creationId xmlns:a16="http://schemas.microsoft.com/office/drawing/2014/main" id="{1FB497FA-D829-3147-9DB5-240C4C26B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92300"/>
            <a:ext cx="3862388" cy="29685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AR_step2">
            <a:extLst>
              <a:ext uri="{FF2B5EF4-FFF2-40B4-BE49-F238E27FC236}">
                <a16:creationId xmlns:a16="http://schemas.microsoft.com/office/drawing/2014/main" id="{42A0C851-1EFD-A24A-9801-C39388504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911" y="2098779"/>
            <a:ext cx="5093051" cy="29685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295197-9668-E049-8E0C-A5A6B37E34B8}"/>
              </a:ext>
            </a:extLst>
          </p:cNvPr>
          <p:cNvSpPr txBox="1"/>
          <p:nvPr/>
        </p:nvSpPr>
        <p:spPr>
          <a:xfrm>
            <a:off x="489347" y="5106059"/>
            <a:ext cx="6093618" cy="369332"/>
          </a:xfrm>
          <a:prstGeom prst="rect">
            <a:avLst/>
          </a:prstGeom>
          <a:noFill/>
        </p:spPr>
        <p:txBody>
          <a:bodyPr wrap="square">
            <a:spAutoFit/>
          </a:bodyPr>
          <a:lstStyle/>
          <a:p>
            <a:r>
              <a:rPr lang="en-GB" dirty="0"/>
              <a:t>Maximal Mappable Prefixes (MMPs)</a:t>
            </a:r>
            <a:endParaRPr lang="en-BE" dirty="0"/>
          </a:p>
        </p:txBody>
      </p:sp>
    </p:spTree>
    <p:extLst>
      <p:ext uri="{BB962C8B-B14F-4D97-AF65-F5344CB8AC3E}">
        <p14:creationId xmlns:p14="http://schemas.microsoft.com/office/powerpoint/2010/main" val="3862739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408D8-F0F2-8E40-AE22-F15579FE8ADA}"/>
              </a:ext>
            </a:extLst>
          </p:cNvPr>
          <p:cNvSpPr>
            <a:spLocks noGrp="1"/>
          </p:cNvSpPr>
          <p:nvPr>
            <p:ph type="title"/>
          </p:nvPr>
        </p:nvSpPr>
        <p:spPr/>
        <p:txBody>
          <a:bodyPr/>
          <a:lstStyle/>
          <a:p>
            <a:r>
              <a:rPr lang="en-BE" dirty="0"/>
              <a:t>Splice aware alignment</a:t>
            </a:r>
          </a:p>
        </p:txBody>
      </p:sp>
      <p:sp>
        <p:nvSpPr>
          <p:cNvPr id="3" name="Content Placeholder 2">
            <a:extLst>
              <a:ext uri="{FF2B5EF4-FFF2-40B4-BE49-F238E27FC236}">
                <a16:creationId xmlns:a16="http://schemas.microsoft.com/office/drawing/2014/main" id="{54EA4554-A757-6F47-8815-5A52F9623698}"/>
              </a:ext>
            </a:extLst>
          </p:cNvPr>
          <p:cNvSpPr>
            <a:spLocks noGrp="1"/>
          </p:cNvSpPr>
          <p:nvPr>
            <p:ph idx="1"/>
          </p:nvPr>
        </p:nvSpPr>
        <p:spPr/>
        <p:txBody>
          <a:bodyPr/>
          <a:lstStyle/>
          <a:p>
            <a:endParaRPr lang="en-BE"/>
          </a:p>
        </p:txBody>
      </p:sp>
      <p:pic>
        <p:nvPicPr>
          <p:cNvPr id="3074" name="Picture 2" descr="STAR_step3">
            <a:extLst>
              <a:ext uri="{FF2B5EF4-FFF2-40B4-BE49-F238E27FC236}">
                <a16:creationId xmlns:a16="http://schemas.microsoft.com/office/drawing/2014/main" id="{63553EFC-86F0-0141-A233-7793B9F00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2775"/>
            <a:ext cx="3310801"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AR_step4">
            <a:extLst>
              <a:ext uri="{FF2B5EF4-FFF2-40B4-BE49-F238E27FC236}">
                <a16:creationId xmlns:a16="http://schemas.microsoft.com/office/drawing/2014/main" id="{4E44EFF7-0099-2A40-986F-6B4245C59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774" y="158750"/>
            <a:ext cx="44450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AR_step5">
            <a:extLst>
              <a:ext uri="{FF2B5EF4-FFF2-40B4-BE49-F238E27FC236}">
                <a16:creationId xmlns:a16="http://schemas.microsoft.com/office/drawing/2014/main" id="{EEDC5816-F34C-B742-AC50-80798C229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774" y="3178175"/>
            <a:ext cx="4445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04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41C7-97C4-0745-816F-C63452C7BC7E}"/>
              </a:ext>
            </a:extLst>
          </p:cNvPr>
          <p:cNvSpPr>
            <a:spLocks noGrp="1"/>
          </p:cNvSpPr>
          <p:nvPr>
            <p:ph type="title"/>
          </p:nvPr>
        </p:nvSpPr>
        <p:spPr/>
        <p:txBody>
          <a:bodyPr/>
          <a:lstStyle/>
          <a:p>
            <a:pPr algn="l" defTabSz="914400" rtl="0" eaLnBrk="1" latinLnBrk="0" hangingPunct="1">
              <a:lnSpc>
                <a:spcPct val="90000"/>
              </a:lnSpc>
              <a:spcBef>
                <a:spcPct val="0"/>
              </a:spcBef>
              <a:buNone/>
            </a:pPr>
            <a:r>
              <a:rPr lang="en-US" dirty="0"/>
              <a:t>Pseudoalignment</a:t>
            </a:r>
            <a:endParaRPr lang="en-BE" dirty="0"/>
          </a:p>
        </p:txBody>
      </p:sp>
      <p:sp>
        <p:nvSpPr>
          <p:cNvPr id="3" name="Content Placeholder 2">
            <a:extLst>
              <a:ext uri="{FF2B5EF4-FFF2-40B4-BE49-F238E27FC236}">
                <a16:creationId xmlns:a16="http://schemas.microsoft.com/office/drawing/2014/main" id="{E0FCA48D-887F-9948-A33E-39A6C8D52FE5}"/>
              </a:ext>
            </a:extLst>
          </p:cNvPr>
          <p:cNvSpPr>
            <a:spLocks noGrp="1"/>
          </p:cNvSpPr>
          <p:nvPr>
            <p:ph idx="1"/>
          </p:nvPr>
        </p:nvSpPr>
        <p:spPr/>
        <p:txBody>
          <a:bodyPr/>
          <a:lstStyle/>
          <a:p>
            <a:pPr marL="0" indent="0" algn="r" defTabSz="914400" rtl="1" eaLnBrk="1" latinLnBrk="0" hangingPunct="1">
              <a:lnSpc>
                <a:spcPct val="90000"/>
              </a:lnSpc>
              <a:spcBef>
                <a:spcPts val="1000"/>
              </a:spcBef>
              <a:buNone/>
            </a:pPr>
            <a:r>
              <a:rPr lang="ar-SA" dirty="0" err="1"/>
              <a:t>حضركتم</a:t>
            </a:r>
            <a:r>
              <a:rPr lang="ar-SA" dirty="0"/>
              <a:t> </a:t>
            </a:r>
            <a:r>
              <a:rPr lang="ar-SA" dirty="0" err="1"/>
              <a:t>دولقتى</a:t>
            </a:r>
            <a:r>
              <a:rPr lang="ar-SA" dirty="0"/>
              <a:t> </a:t>
            </a:r>
            <a:r>
              <a:rPr lang="ar-SA" dirty="0" err="1"/>
              <a:t>قدترو</a:t>
            </a:r>
            <a:r>
              <a:rPr lang="ar-SA" dirty="0"/>
              <a:t> </a:t>
            </a:r>
            <a:r>
              <a:rPr lang="ar-SA" dirty="0" err="1"/>
              <a:t>تهفمو</a:t>
            </a:r>
            <a:r>
              <a:rPr lang="ar-SA" dirty="0"/>
              <a:t> </a:t>
            </a:r>
            <a:r>
              <a:rPr lang="ar-SA" dirty="0" err="1"/>
              <a:t>اللى</a:t>
            </a:r>
            <a:r>
              <a:rPr lang="ar-SA" dirty="0"/>
              <a:t> </a:t>
            </a:r>
            <a:r>
              <a:rPr lang="ar-SA" dirty="0" err="1"/>
              <a:t>مكوتب</a:t>
            </a:r>
            <a:r>
              <a:rPr lang="ar-SA" dirty="0"/>
              <a:t> على </a:t>
            </a:r>
            <a:r>
              <a:rPr lang="ar-SA" dirty="0" err="1"/>
              <a:t>السيلاد</a:t>
            </a:r>
            <a:r>
              <a:rPr lang="ar-SA" dirty="0"/>
              <a:t> </a:t>
            </a:r>
            <a:r>
              <a:rPr lang="ar-SA" dirty="0" err="1"/>
              <a:t>حى</a:t>
            </a:r>
            <a:r>
              <a:rPr lang="ar-SA" dirty="0"/>
              <a:t> لو مش </a:t>
            </a:r>
            <a:r>
              <a:rPr lang="ar-SA" dirty="0" err="1"/>
              <a:t>مرتبت</a:t>
            </a:r>
            <a:endParaRPr lang="en-BE" dirty="0"/>
          </a:p>
        </p:txBody>
      </p:sp>
    </p:spTree>
    <p:extLst>
      <p:ext uri="{BB962C8B-B14F-4D97-AF65-F5344CB8AC3E}">
        <p14:creationId xmlns:p14="http://schemas.microsoft.com/office/powerpoint/2010/main" val="2786121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1D520-B6BC-6346-B680-90EC4F2AA067}"/>
              </a:ext>
            </a:extLst>
          </p:cNvPr>
          <p:cNvSpPr>
            <a:spLocks noGrp="1"/>
          </p:cNvSpPr>
          <p:nvPr>
            <p:ph type="title"/>
          </p:nvPr>
        </p:nvSpPr>
        <p:spPr/>
        <p:txBody>
          <a:bodyPr/>
          <a:lstStyle/>
          <a:p>
            <a:r>
              <a:rPr lang="en-BE" dirty="0"/>
              <a:t>K-mear</a:t>
            </a:r>
          </a:p>
        </p:txBody>
      </p:sp>
      <p:sp>
        <p:nvSpPr>
          <p:cNvPr id="3" name="Content Placeholder 2">
            <a:extLst>
              <a:ext uri="{FF2B5EF4-FFF2-40B4-BE49-F238E27FC236}">
                <a16:creationId xmlns:a16="http://schemas.microsoft.com/office/drawing/2014/main" id="{D8F4DD84-F14B-3A4B-B825-F3B750D0CA1C}"/>
              </a:ext>
            </a:extLst>
          </p:cNvPr>
          <p:cNvSpPr>
            <a:spLocks noGrp="1"/>
          </p:cNvSpPr>
          <p:nvPr>
            <p:ph idx="1"/>
          </p:nvPr>
        </p:nvSpPr>
        <p:spPr/>
        <p:txBody>
          <a:bodyPr/>
          <a:lstStyle/>
          <a:p>
            <a:endParaRPr lang="en-BE"/>
          </a:p>
        </p:txBody>
      </p:sp>
      <p:pic>
        <p:nvPicPr>
          <p:cNvPr id="5122" name="Picture 2" descr="Bioinformatics 1: K-mer Counting. A challenging yet intriguing… | by  Gunavaran Brihadiswaran | The Startup | Medium">
            <a:extLst>
              <a:ext uri="{FF2B5EF4-FFF2-40B4-BE49-F238E27FC236}">
                <a16:creationId xmlns:a16="http://schemas.microsoft.com/office/drawing/2014/main" id="{C1625191-D258-9E44-BE85-0B1D896D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7627937" cy="463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478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BEB4-93A2-4545-9530-BAE016D5DA3A}"/>
              </a:ext>
            </a:extLst>
          </p:cNvPr>
          <p:cNvSpPr>
            <a:spLocks noGrp="1"/>
          </p:cNvSpPr>
          <p:nvPr>
            <p:ph type="title"/>
          </p:nvPr>
        </p:nvSpPr>
        <p:spPr/>
        <p:txBody>
          <a:bodyPr/>
          <a:lstStyle/>
          <a:p>
            <a:r>
              <a:rPr lang="en-GB" dirty="0"/>
              <a:t>Pseudoalignment (</a:t>
            </a:r>
            <a:r>
              <a:rPr lang="en-GB" dirty="0" err="1"/>
              <a:t>Kallisto</a:t>
            </a:r>
            <a:r>
              <a:rPr lang="en-GB" dirty="0"/>
              <a:t>)</a:t>
            </a:r>
            <a:endParaRPr lang="en-BE" dirty="0"/>
          </a:p>
        </p:txBody>
      </p:sp>
      <p:pic>
        <p:nvPicPr>
          <p:cNvPr id="5" name="Content Placeholder 4">
            <a:extLst>
              <a:ext uri="{FF2B5EF4-FFF2-40B4-BE49-F238E27FC236}">
                <a16:creationId xmlns:a16="http://schemas.microsoft.com/office/drawing/2014/main" id="{6B52A2E8-ABE3-924E-9F8B-7049A756303F}"/>
              </a:ext>
            </a:extLst>
          </p:cNvPr>
          <p:cNvPicPr>
            <a:picLocks noGrp="1" noChangeAspect="1"/>
          </p:cNvPicPr>
          <p:nvPr>
            <p:ph idx="1"/>
          </p:nvPr>
        </p:nvPicPr>
        <p:blipFill>
          <a:blip r:embed="rId2"/>
          <a:stretch>
            <a:fillRect/>
          </a:stretch>
        </p:blipFill>
        <p:spPr>
          <a:xfrm>
            <a:off x="838200" y="1811338"/>
            <a:ext cx="7120536" cy="5046662"/>
          </a:xfrm>
        </p:spPr>
      </p:pic>
      <p:pic>
        <p:nvPicPr>
          <p:cNvPr id="9" name="Picture 8">
            <a:extLst>
              <a:ext uri="{FF2B5EF4-FFF2-40B4-BE49-F238E27FC236}">
                <a16:creationId xmlns:a16="http://schemas.microsoft.com/office/drawing/2014/main" id="{5FECA7BA-E911-6841-B181-CCA6C51D4011}"/>
              </a:ext>
            </a:extLst>
          </p:cNvPr>
          <p:cNvPicPr>
            <a:picLocks noChangeAspect="1"/>
          </p:cNvPicPr>
          <p:nvPr/>
        </p:nvPicPr>
        <p:blipFill>
          <a:blip r:embed="rId3"/>
          <a:stretch>
            <a:fillRect/>
          </a:stretch>
        </p:blipFill>
        <p:spPr>
          <a:xfrm>
            <a:off x="8483020" y="1027906"/>
            <a:ext cx="3708980" cy="2593975"/>
          </a:xfrm>
          <a:prstGeom prst="rect">
            <a:avLst/>
          </a:prstGeom>
        </p:spPr>
      </p:pic>
      <p:pic>
        <p:nvPicPr>
          <p:cNvPr id="4100" name="Picture 4" descr="How &quot;Pseudoalignments&quot; Work in kallisto">
            <a:extLst>
              <a:ext uri="{FF2B5EF4-FFF2-40B4-BE49-F238E27FC236}">
                <a16:creationId xmlns:a16="http://schemas.microsoft.com/office/drawing/2014/main" id="{5AAC9E6C-C3C6-0A40-984A-4D763226ED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67224"/>
            <a:ext cx="6806620" cy="31108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F30E089-AB67-6B4B-B7A0-2A9BE82D7A41}"/>
              </a:ext>
            </a:extLst>
          </p:cNvPr>
          <p:cNvPicPr>
            <a:picLocks noChangeAspect="1"/>
          </p:cNvPicPr>
          <p:nvPr/>
        </p:nvPicPr>
        <p:blipFill rotWithShape="1">
          <a:blip r:embed="rId5"/>
          <a:srcRect t="58952" r="1432"/>
          <a:stretch/>
        </p:blipFill>
        <p:spPr>
          <a:xfrm>
            <a:off x="547337" y="4602417"/>
            <a:ext cx="8225189" cy="2056605"/>
          </a:xfrm>
          <a:prstGeom prst="rect">
            <a:avLst/>
          </a:prstGeom>
        </p:spPr>
      </p:pic>
    </p:spTree>
    <p:extLst>
      <p:ext uri="{BB962C8B-B14F-4D97-AF65-F5344CB8AC3E}">
        <p14:creationId xmlns:p14="http://schemas.microsoft.com/office/powerpoint/2010/main" val="251707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0E87945-7192-4EC7-986F-47040D22D5EB}"/>
              </a:ext>
            </a:extLst>
          </p:cNvPr>
          <p:cNvGrpSpPr/>
          <p:nvPr/>
        </p:nvGrpSpPr>
        <p:grpSpPr>
          <a:xfrm>
            <a:off x="-112540" y="1391934"/>
            <a:ext cx="8159262" cy="2785940"/>
            <a:chOff x="4055838" y="4393440"/>
            <a:chExt cx="8136162" cy="2142056"/>
          </a:xfrm>
        </p:grpSpPr>
        <p:grpSp>
          <p:nvGrpSpPr>
            <p:cNvPr id="6" name="Group 5">
              <a:extLst>
                <a:ext uri="{FF2B5EF4-FFF2-40B4-BE49-F238E27FC236}">
                  <a16:creationId xmlns:a16="http://schemas.microsoft.com/office/drawing/2014/main" id="{A9CAE9F0-8642-4628-9706-324DA697E56B}"/>
                </a:ext>
              </a:extLst>
            </p:cNvPr>
            <p:cNvGrpSpPr/>
            <p:nvPr/>
          </p:nvGrpSpPr>
          <p:grpSpPr>
            <a:xfrm>
              <a:off x="5195055" y="4393440"/>
              <a:ext cx="6554096" cy="274082"/>
              <a:chOff x="5195055" y="4393440"/>
              <a:chExt cx="6554096" cy="274082"/>
            </a:xfrm>
          </p:grpSpPr>
          <p:sp>
            <p:nvSpPr>
              <p:cNvPr id="17" name="Rectangle 16">
                <a:extLst>
                  <a:ext uri="{FF2B5EF4-FFF2-40B4-BE49-F238E27FC236}">
                    <a16:creationId xmlns:a16="http://schemas.microsoft.com/office/drawing/2014/main" id="{89DBCAA4-7FF6-4E12-A24F-0035AB1D05D1}"/>
                  </a:ext>
                </a:extLst>
              </p:cNvPr>
              <p:cNvSpPr/>
              <p:nvPr/>
            </p:nvSpPr>
            <p:spPr>
              <a:xfrm>
                <a:off x="7008338" y="4422822"/>
                <a:ext cx="4740813" cy="24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ATCGGACGTAGCACCTAGTTCCAGGTATGCCCTTGG</a:t>
                </a:r>
              </a:p>
            </p:txBody>
          </p:sp>
          <p:sp>
            <p:nvSpPr>
              <p:cNvPr id="18" name="TextBox 17">
                <a:extLst>
                  <a:ext uri="{FF2B5EF4-FFF2-40B4-BE49-F238E27FC236}">
                    <a16:creationId xmlns:a16="http://schemas.microsoft.com/office/drawing/2014/main" id="{8E499CA0-7F18-4197-96C8-6B8D2452346A}"/>
                  </a:ext>
                </a:extLst>
              </p:cNvPr>
              <p:cNvSpPr txBox="1"/>
              <p:nvPr/>
            </p:nvSpPr>
            <p:spPr>
              <a:xfrm>
                <a:off x="5195055" y="4393440"/>
                <a:ext cx="1955409" cy="260308"/>
              </a:xfrm>
              <a:prstGeom prst="rect">
                <a:avLst/>
              </a:prstGeom>
              <a:noFill/>
              <a:ln>
                <a:noFill/>
              </a:ln>
            </p:spPr>
            <p:txBody>
              <a:bodyPr wrap="square" rtlCol="0">
                <a:spAutoFit/>
              </a:bodyPr>
              <a:lstStyle/>
              <a:p>
                <a:r>
                  <a:rPr lang="en-US" sz="1600" b="1" dirty="0"/>
                  <a:t>Reference genome </a:t>
                </a:r>
              </a:p>
            </p:txBody>
          </p:sp>
        </p:grpSp>
        <p:grpSp>
          <p:nvGrpSpPr>
            <p:cNvPr id="48" name="Group 47">
              <a:extLst>
                <a:ext uri="{FF2B5EF4-FFF2-40B4-BE49-F238E27FC236}">
                  <a16:creationId xmlns:a16="http://schemas.microsoft.com/office/drawing/2014/main" id="{6F095A01-9CFF-4B62-829F-0746C2604FE0}"/>
                </a:ext>
              </a:extLst>
            </p:cNvPr>
            <p:cNvGrpSpPr/>
            <p:nvPr/>
          </p:nvGrpSpPr>
          <p:grpSpPr>
            <a:xfrm>
              <a:off x="6991643" y="4925593"/>
              <a:ext cx="4715306" cy="256136"/>
              <a:chOff x="6991643" y="4925593"/>
              <a:chExt cx="4715306" cy="256136"/>
            </a:xfrm>
          </p:grpSpPr>
          <p:grpSp>
            <p:nvGrpSpPr>
              <p:cNvPr id="24" name="Group 23">
                <a:extLst>
                  <a:ext uri="{FF2B5EF4-FFF2-40B4-BE49-F238E27FC236}">
                    <a16:creationId xmlns:a16="http://schemas.microsoft.com/office/drawing/2014/main" id="{4ED5F62D-9CED-48B3-B2EB-AC1FA78D819B}"/>
                  </a:ext>
                </a:extLst>
              </p:cNvPr>
              <p:cNvGrpSpPr/>
              <p:nvPr/>
            </p:nvGrpSpPr>
            <p:grpSpPr>
              <a:xfrm>
                <a:off x="6991643" y="4925593"/>
                <a:ext cx="4715306" cy="256136"/>
                <a:chOff x="6991643" y="4925593"/>
                <a:chExt cx="4715306" cy="256136"/>
              </a:xfrm>
            </p:grpSpPr>
            <p:grpSp>
              <p:nvGrpSpPr>
                <p:cNvPr id="21" name="Group 20">
                  <a:extLst>
                    <a:ext uri="{FF2B5EF4-FFF2-40B4-BE49-F238E27FC236}">
                      <a16:creationId xmlns:a16="http://schemas.microsoft.com/office/drawing/2014/main" id="{ABA60E82-9FAD-40C3-99B1-E50184397A9C}"/>
                    </a:ext>
                  </a:extLst>
                </p:cNvPr>
                <p:cNvGrpSpPr/>
                <p:nvPr/>
              </p:nvGrpSpPr>
              <p:grpSpPr>
                <a:xfrm>
                  <a:off x="6991643" y="4925593"/>
                  <a:ext cx="4715306" cy="251318"/>
                  <a:chOff x="6991643" y="4925593"/>
                  <a:chExt cx="4715306" cy="251318"/>
                </a:xfrm>
              </p:grpSpPr>
              <p:sp>
                <p:nvSpPr>
                  <p:cNvPr id="19" name="Rectangle 18">
                    <a:extLst>
                      <a:ext uri="{FF2B5EF4-FFF2-40B4-BE49-F238E27FC236}">
                        <a16:creationId xmlns:a16="http://schemas.microsoft.com/office/drawing/2014/main" id="{27B69A02-26A2-47DD-9D27-E2553218ECFA}"/>
                      </a:ext>
                    </a:extLst>
                  </p:cNvPr>
                  <p:cNvSpPr/>
                  <p:nvPr/>
                </p:nvSpPr>
                <p:spPr>
                  <a:xfrm>
                    <a:off x="6991643" y="4925593"/>
                    <a:ext cx="4715306" cy="241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FB0343-C33C-4F04-9CC2-9D0A3D79A8D9}"/>
                      </a:ext>
                    </a:extLst>
                  </p:cNvPr>
                  <p:cNvSpPr/>
                  <p:nvPr/>
                </p:nvSpPr>
                <p:spPr>
                  <a:xfrm>
                    <a:off x="6991643" y="4925593"/>
                    <a:ext cx="1179059" cy="25131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1</a:t>
                    </a:r>
                  </a:p>
                </p:txBody>
              </p:sp>
            </p:grpSp>
            <p:sp>
              <p:nvSpPr>
                <p:cNvPr id="22" name="Rectangle 21">
                  <a:extLst>
                    <a:ext uri="{FF2B5EF4-FFF2-40B4-BE49-F238E27FC236}">
                      <a16:creationId xmlns:a16="http://schemas.microsoft.com/office/drawing/2014/main" id="{3C45B8A1-697D-4407-984D-80F209585B56}"/>
                    </a:ext>
                  </a:extLst>
                </p:cNvPr>
                <p:cNvSpPr/>
                <p:nvPr/>
              </p:nvSpPr>
              <p:spPr>
                <a:xfrm>
                  <a:off x="8170702" y="4925594"/>
                  <a:ext cx="1524565" cy="25131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2</a:t>
                  </a:r>
                </a:p>
              </p:txBody>
            </p:sp>
            <p:sp>
              <p:nvSpPr>
                <p:cNvPr id="23" name="Rectangle 22">
                  <a:extLst>
                    <a:ext uri="{FF2B5EF4-FFF2-40B4-BE49-F238E27FC236}">
                      <a16:creationId xmlns:a16="http://schemas.microsoft.com/office/drawing/2014/main" id="{FA468B60-6DE3-4443-858E-A159C9FF3DD2}"/>
                    </a:ext>
                  </a:extLst>
                </p:cNvPr>
                <p:cNvSpPr/>
                <p:nvPr/>
              </p:nvSpPr>
              <p:spPr>
                <a:xfrm>
                  <a:off x="9695268" y="4925593"/>
                  <a:ext cx="953976" cy="256136"/>
                </a:xfrm>
                <a:prstGeom prst="rect">
                  <a:avLst/>
                </a:prstGeom>
                <a:solidFill>
                  <a:srgbClr val="F25CA0"/>
                </a:solidFill>
                <a:ln>
                  <a:solidFill>
                    <a:srgbClr val="F25C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3</a:t>
                  </a:r>
                </a:p>
              </p:txBody>
            </p:sp>
          </p:grpSp>
          <p:sp>
            <p:nvSpPr>
              <p:cNvPr id="25" name="Rectangle 24">
                <a:extLst>
                  <a:ext uri="{FF2B5EF4-FFF2-40B4-BE49-F238E27FC236}">
                    <a16:creationId xmlns:a16="http://schemas.microsoft.com/office/drawing/2014/main" id="{6B002213-317D-431F-BA25-6E064B2E754F}"/>
                  </a:ext>
                </a:extLst>
              </p:cNvPr>
              <p:cNvSpPr/>
              <p:nvPr/>
            </p:nvSpPr>
            <p:spPr>
              <a:xfrm>
                <a:off x="10649244" y="4925593"/>
                <a:ext cx="1057705" cy="25131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4</a:t>
                </a:r>
              </a:p>
            </p:txBody>
          </p:sp>
        </p:grpSp>
        <p:sp>
          <p:nvSpPr>
            <p:cNvPr id="28" name="TextBox 27">
              <a:extLst>
                <a:ext uri="{FF2B5EF4-FFF2-40B4-BE49-F238E27FC236}">
                  <a16:creationId xmlns:a16="http://schemas.microsoft.com/office/drawing/2014/main" id="{A327978F-A867-4DF2-9D58-7D2FFD209207}"/>
                </a:ext>
              </a:extLst>
            </p:cNvPr>
            <p:cNvSpPr txBox="1"/>
            <p:nvPr/>
          </p:nvSpPr>
          <p:spPr>
            <a:xfrm>
              <a:off x="4055838" y="4871929"/>
              <a:ext cx="3092377" cy="449622"/>
            </a:xfrm>
            <a:prstGeom prst="rect">
              <a:avLst/>
            </a:prstGeom>
            <a:noFill/>
            <a:ln>
              <a:noFill/>
            </a:ln>
          </p:spPr>
          <p:txBody>
            <a:bodyPr wrap="square" rtlCol="0">
              <a:spAutoFit/>
            </a:bodyPr>
            <a:lstStyle/>
            <a:p>
              <a:pPr algn="ctr"/>
              <a:r>
                <a:rPr lang="en-US" sz="1400" b="1" dirty="0"/>
                <a:t>Reference genome </a:t>
              </a:r>
              <a:r>
                <a:rPr lang="en-US" sz="1600" b="1" u="sng" dirty="0"/>
                <a:t>+</a:t>
              </a:r>
              <a:r>
                <a:rPr lang="en-US" sz="1600" b="1" dirty="0"/>
                <a:t> </a:t>
              </a:r>
              <a:r>
                <a:rPr lang="en-US" sz="1400" b="1" dirty="0"/>
                <a:t>Annotation file </a:t>
              </a:r>
            </a:p>
            <a:p>
              <a:r>
                <a:rPr lang="en-US" sz="1600" b="1" dirty="0"/>
                <a:t> </a:t>
              </a:r>
            </a:p>
          </p:txBody>
        </p:sp>
        <p:grpSp>
          <p:nvGrpSpPr>
            <p:cNvPr id="42" name="Group 41">
              <a:extLst>
                <a:ext uri="{FF2B5EF4-FFF2-40B4-BE49-F238E27FC236}">
                  <a16:creationId xmlns:a16="http://schemas.microsoft.com/office/drawing/2014/main" id="{B3D5D9D1-8FC8-4340-B036-9CF7EB7B38EC}"/>
                </a:ext>
              </a:extLst>
            </p:cNvPr>
            <p:cNvGrpSpPr/>
            <p:nvPr/>
          </p:nvGrpSpPr>
          <p:grpSpPr>
            <a:xfrm>
              <a:off x="5152233" y="5251721"/>
              <a:ext cx="6596918" cy="355039"/>
              <a:chOff x="5152233" y="5251721"/>
              <a:chExt cx="6596918" cy="355039"/>
            </a:xfrm>
          </p:grpSpPr>
          <p:cxnSp>
            <p:nvCxnSpPr>
              <p:cNvPr id="27" name="Straight Connector 26">
                <a:extLst>
                  <a:ext uri="{FF2B5EF4-FFF2-40B4-BE49-F238E27FC236}">
                    <a16:creationId xmlns:a16="http://schemas.microsoft.com/office/drawing/2014/main" id="{75B2FF50-A7B7-481D-9DE6-9DB27A3D534A}"/>
                  </a:ext>
                </a:extLst>
              </p:cNvPr>
              <p:cNvCxnSpPr/>
              <p:nvPr/>
            </p:nvCxnSpPr>
            <p:spPr>
              <a:xfrm>
                <a:off x="8384345"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5B1206-26ED-477D-91F6-D11F026EE63D}"/>
                  </a:ext>
                </a:extLst>
              </p:cNvPr>
              <p:cNvCxnSpPr/>
              <p:nvPr/>
            </p:nvCxnSpPr>
            <p:spPr>
              <a:xfrm>
                <a:off x="8166296" y="5299615"/>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94C350-E61E-4570-8106-2050BD3C36BF}"/>
                  </a:ext>
                </a:extLst>
              </p:cNvPr>
              <p:cNvCxnSpPr/>
              <p:nvPr/>
            </p:nvCxnSpPr>
            <p:spPr>
              <a:xfrm>
                <a:off x="8384345" y="5606760"/>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D864AD-5AE3-42CB-BAA5-ECE64CE7A837}"/>
                  </a:ext>
                </a:extLst>
              </p:cNvPr>
              <p:cNvCxnSpPr/>
              <p:nvPr/>
            </p:nvCxnSpPr>
            <p:spPr>
              <a:xfrm>
                <a:off x="9022081" y="5299615"/>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0924C0-E09F-4CBD-90B4-268B2926D926}"/>
                  </a:ext>
                </a:extLst>
              </p:cNvPr>
              <p:cNvCxnSpPr/>
              <p:nvPr/>
            </p:nvCxnSpPr>
            <p:spPr>
              <a:xfrm>
                <a:off x="9026771"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3E1C702-147B-41BC-9F0E-289B9C0502CF}"/>
                  </a:ext>
                </a:extLst>
              </p:cNvPr>
              <p:cNvCxnSpPr>
                <a:cxnSpLocks/>
              </p:cNvCxnSpPr>
              <p:nvPr/>
            </p:nvCxnSpPr>
            <p:spPr>
              <a:xfrm>
                <a:off x="9831320" y="5323845"/>
                <a:ext cx="34093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CD156-F7AA-4209-8141-DB491F9C17AA}"/>
                  </a:ext>
                </a:extLst>
              </p:cNvPr>
              <p:cNvCxnSpPr>
                <a:cxnSpLocks/>
              </p:cNvCxnSpPr>
              <p:nvPr/>
            </p:nvCxnSpPr>
            <p:spPr>
              <a:xfrm>
                <a:off x="9848080" y="5456704"/>
                <a:ext cx="32417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F628C7-23CA-44A3-8A11-8E9CB3644A02}"/>
                  </a:ext>
                </a:extLst>
              </p:cNvPr>
              <p:cNvCxnSpPr>
                <a:cxnSpLocks/>
              </p:cNvCxnSpPr>
              <p:nvPr/>
            </p:nvCxnSpPr>
            <p:spPr>
              <a:xfrm>
                <a:off x="10066129" y="5582537"/>
                <a:ext cx="358031"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B3AC125-8696-4AB7-8CFB-0E35A6394463}"/>
                  </a:ext>
                </a:extLst>
              </p:cNvPr>
              <p:cNvCxnSpPr/>
              <p:nvPr/>
            </p:nvCxnSpPr>
            <p:spPr>
              <a:xfrm>
                <a:off x="10649244"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D126990-B2E5-48E8-B7BE-591C29B98EA5}"/>
                  </a:ext>
                </a:extLst>
              </p:cNvPr>
              <p:cNvCxnSpPr/>
              <p:nvPr/>
            </p:nvCxnSpPr>
            <p:spPr>
              <a:xfrm>
                <a:off x="10649244"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9070C1-2F12-4F58-8A32-4EC0D5EB5977}"/>
                  </a:ext>
                </a:extLst>
              </p:cNvPr>
              <p:cNvCxnSpPr/>
              <p:nvPr/>
            </p:nvCxnSpPr>
            <p:spPr>
              <a:xfrm>
                <a:off x="11186443"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67AD77-F6BE-45A6-95AA-D86F6CB424B0}"/>
                  </a:ext>
                </a:extLst>
              </p:cNvPr>
              <p:cNvCxnSpPr/>
              <p:nvPr/>
            </p:nvCxnSpPr>
            <p:spPr>
              <a:xfrm>
                <a:off x="10649244" y="5522409"/>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B628B9-583C-4833-9D2A-222BE618D149}"/>
                  </a:ext>
                </a:extLst>
              </p:cNvPr>
              <p:cNvCxnSpPr/>
              <p:nvPr/>
            </p:nvCxnSpPr>
            <p:spPr>
              <a:xfrm>
                <a:off x="11313053"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EB4CE3A-4222-4684-942C-FC44FCDC7E6B}"/>
                  </a:ext>
                </a:extLst>
              </p:cNvPr>
              <p:cNvCxnSpPr/>
              <p:nvPr/>
            </p:nvCxnSpPr>
            <p:spPr>
              <a:xfrm>
                <a:off x="11186443" y="551537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E846C5-12CC-48B9-B136-9DAEC588339E}"/>
                  </a:ext>
                </a:extLst>
              </p:cNvPr>
              <p:cNvSpPr txBox="1"/>
              <p:nvPr/>
            </p:nvSpPr>
            <p:spPr>
              <a:xfrm>
                <a:off x="5152233" y="5251721"/>
                <a:ext cx="1149893" cy="283972"/>
              </a:xfrm>
              <a:prstGeom prst="rect">
                <a:avLst/>
              </a:prstGeom>
              <a:noFill/>
              <a:ln>
                <a:noFill/>
              </a:ln>
            </p:spPr>
            <p:txBody>
              <a:bodyPr wrap="square" rtlCol="0">
                <a:spAutoFit/>
              </a:bodyPr>
              <a:lstStyle/>
              <a:p>
                <a:r>
                  <a:rPr lang="en-US" dirty="0"/>
                  <a:t>Sample 1 </a:t>
                </a:r>
              </a:p>
            </p:txBody>
          </p:sp>
        </p:grpSp>
        <p:grpSp>
          <p:nvGrpSpPr>
            <p:cNvPr id="73" name="Group 72">
              <a:extLst>
                <a:ext uri="{FF2B5EF4-FFF2-40B4-BE49-F238E27FC236}">
                  <a16:creationId xmlns:a16="http://schemas.microsoft.com/office/drawing/2014/main" id="{D3B568F7-1EA3-45B1-BA0A-77E3CD25F2F9}"/>
                </a:ext>
              </a:extLst>
            </p:cNvPr>
            <p:cNvGrpSpPr/>
            <p:nvPr/>
          </p:nvGrpSpPr>
          <p:grpSpPr>
            <a:xfrm>
              <a:off x="5135823" y="5941952"/>
              <a:ext cx="6596918" cy="593544"/>
              <a:chOff x="5135823" y="5941952"/>
              <a:chExt cx="6596918" cy="593544"/>
            </a:xfrm>
          </p:grpSpPr>
          <p:grpSp>
            <p:nvGrpSpPr>
              <p:cNvPr id="51" name="Group 50">
                <a:extLst>
                  <a:ext uri="{FF2B5EF4-FFF2-40B4-BE49-F238E27FC236}">
                    <a16:creationId xmlns:a16="http://schemas.microsoft.com/office/drawing/2014/main" id="{8EADA807-81CE-4C72-AD57-FBCC60FCB79D}"/>
                  </a:ext>
                </a:extLst>
              </p:cNvPr>
              <p:cNvGrpSpPr/>
              <p:nvPr/>
            </p:nvGrpSpPr>
            <p:grpSpPr>
              <a:xfrm>
                <a:off x="5135823" y="5941952"/>
                <a:ext cx="6596918" cy="469925"/>
                <a:chOff x="5152233" y="5251721"/>
                <a:chExt cx="6596918" cy="469925"/>
              </a:xfrm>
            </p:grpSpPr>
            <p:cxnSp>
              <p:nvCxnSpPr>
                <p:cNvPr id="52" name="Straight Connector 51">
                  <a:extLst>
                    <a:ext uri="{FF2B5EF4-FFF2-40B4-BE49-F238E27FC236}">
                      <a16:creationId xmlns:a16="http://schemas.microsoft.com/office/drawing/2014/main" id="{932651D7-9EDE-4A5A-9654-C7926A79F1DB}"/>
                    </a:ext>
                  </a:extLst>
                </p:cNvPr>
                <p:cNvCxnSpPr/>
                <p:nvPr/>
              </p:nvCxnSpPr>
              <p:spPr>
                <a:xfrm>
                  <a:off x="8384345"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129596-B51A-4AE3-9C3B-D8686D60CD6E}"/>
                    </a:ext>
                  </a:extLst>
                </p:cNvPr>
                <p:cNvCxnSpPr/>
                <p:nvPr/>
              </p:nvCxnSpPr>
              <p:spPr>
                <a:xfrm>
                  <a:off x="8166296" y="5299615"/>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8DBA62F-D52F-4D56-A287-0B475E3B9D08}"/>
                    </a:ext>
                  </a:extLst>
                </p:cNvPr>
                <p:cNvCxnSpPr/>
                <p:nvPr/>
              </p:nvCxnSpPr>
              <p:spPr>
                <a:xfrm>
                  <a:off x="8384345" y="5606760"/>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017B75-CCFB-44B4-9AEF-B6627CC4C9A6}"/>
                    </a:ext>
                  </a:extLst>
                </p:cNvPr>
                <p:cNvCxnSpPr/>
                <p:nvPr/>
              </p:nvCxnSpPr>
              <p:spPr>
                <a:xfrm>
                  <a:off x="8384345" y="5721646"/>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8759693-2D02-4B99-89FD-E4E4A2B13E77}"/>
                    </a:ext>
                  </a:extLst>
                </p:cNvPr>
                <p:cNvCxnSpPr/>
                <p:nvPr/>
              </p:nvCxnSpPr>
              <p:spPr>
                <a:xfrm>
                  <a:off x="8904852"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56ECB77-74D8-46C4-9662-6F03F1CDE094}"/>
                    </a:ext>
                  </a:extLst>
                </p:cNvPr>
                <p:cNvCxnSpPr>
                  <a:cxnSpLocks/>
                </p:cNvCxnSpPr>
                <p:nvPr/>
              </p:nvCxnSpPr>
              <p:spPr>
                <a:xfrm>
                  <a:off x="9831320" y="5415423"/>
                  <a:ext cx="34093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FBADE82-B2E1-4252-AE3D-357724886548}"/>
                    </a:ext>
                  </a:extLst>
                </p:cNvPr>
                <p:cNvCxnSpPr>
                  <a:cxnSpLocks/>
                </p:cNvCxnSpPr>
                <p:nvPr/>
              </p:nvCxnSpPr>
              <p:spPr>
                <a:xfrm>
                  <a:off x="9848080" y="5551410"/>
                  <a:ext cx="32417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C47BC0B-E281-4532-AB0F-190D5266D763}"/>
                    </a:ext>
                  </a:extLst>
                </p:cNvPr>
                <p:cNvCxnSpPr>
                  <a:cxnSpLocks/>
                </p:cNvCxnSpPr>
                <p:nvPr/>
              </p:nvCxnSpPr>
              <p:spPr>
                <a:xfrm>
                  <a:off x="10010168" y="5299615"/>
                  <a:ext cx="358031"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CB158C-733D-4327-A491-9F5412AE2561}"/>
                    </a:ext>
                  </a:extLst>
                </p:cNvPr>
                <p:cNvCxnSpPr/>
                <p:nvPr/>
              </p:nvCxnSpPr>
              <p:spPr>
                <a:xfrm>
                  <a:off x="10649244"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6BDB878-9AC3-4B11-B413-AED4F3975232}"/>
                    </a:ext>
                  </a:extLst>
                </p:cNvPr>
                <p:cNvCxnSpPr/>
                <p:nvPr/>
              </p:nvCxnSpPr>
              <p:spPr>
                <a:xfrm>
                  <a:off x="10649244"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8D050D7-760F-4F23-A889-4C6394A812DC}"/>
                    </a:ext>
                  </a:extLst>
                </p:cNvPr>
                <p:cNvCxnSpPr/>
                <p:nvPr/>
              </p:nvCxnSpPr>
              <p:spPr>
                <a:xfrm>
                  <a:off x="11186443"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F35CBC-D9CE-411B-A9D8-7E5A78D0430D}"/>
                    </a:ext>
                  </a:extLst>
                </p:cNvPr>
                <p:cNvCxnSpPr/>
                <p:nvPr/>
              </p:nvCxnSpPr>
              <p:spPr>
                <a:xfrm>
                  <a:off x="11313053"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620DE36-1D4A-43F6-BEA0-C09D8E860DEC}"/>
                    </a:ext>
                  </a:extLst>
                </p:cNvPr>
                <p:cNvSpPr txBox="1"/>
                <p:nvPr/>
              </p:nvSpPr>
              <p:spPr>
                <a:xfrm>
                  <a:off x="5152233" y="5251721"/>
                  <a:ext cx="1149893" cy="283972"/>
                </a:xfrm>
                <a:prstGeom prst="rect">
                  <a:avLst/>
                </a:prstGeom>
                <a:noFill/>
                <a:ln>
                  <a:noFill/>
                </a:ln>
              </p:spPr>
              <p:txBody>
                <a:bodyPr wrap="square" rtlCol="0">
                  <a:spAutoFit/>
                </a:bodyPr>
                <a:lstStyle/>
                <a:p>
                  <a:r>
                    <a:rPr lang="en-US" dirty="0"/>
                    <a:t>Sample 2 </a:t>
                  </a:r>
                </a:p>
              </p:txBody>
            </p:sp>
          </p:grpSp>
          <p:cxnSp>
            <p:nvCxnSpPr>
              <p:cNvPr id="67" name="Straight Connector 66">
                <a:extLst>
                  <a:ext uri="{FF2B5EF4-FFF2-40B4-BE49-F238E27FC236}">
                    <a16:creationId xmlns:a16="http://schemas.microsoft.com/office/drawing/2014/main" id="{4993F7EE-AF5E-465D-9606-C91870A8AE88}"/>
                  </a:ext>
                </a:extLst>
              </p:cNvPr>
              <p:cNvCxnSpPr/>
              <p:nvPr/>
            </p:nvCxnSpPr>
            <p:spPr>
              <a:xfrm>
                <a:off x="8964784" y="6241641"/>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9C12B04-D077-41C9-84FF-B25CB56B9439}"/>
                  </a:ext>
                </a:extLst>
              </p:cNvPr>
              <p:cNvCxnSpPr/>
              <p:nvPr/>
            </p:nvCxnSpPr>
            <p:spPr>
              <a:xfrm>
                <a:off x="8879069" y="6036876"/>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DE4ACC1-1820-45CE-AC33-81ED5C30A238}"/>
                  </a:ext>
                </a:extLst>
              </p:cNvPr>
              <p:cNvCxnSpPr/>
              <p:nvPr/>
            </p:nvCxnSpPr>
            <p:spPr>
              <a:xfrm>
                <a:off x="8918916" y="6369673"/>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07D66D2-12AF-48CA-8617-1E6AB07C154B}"/>
                  </a:ext>
                </a:extLst>
              </p:cNvPr>
              <p:cNvCxnSpPr/>
              <p:nvPr/>
            </p:nvCxnSpPr>
            <p:spPr>
              <a:xfrm>
                <a:off x="8384345" y="6535496"/>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BE67BA3-80EE-4FAA-81AA-8E359965A31D}"/>
                  </a:ext>
                </a:extLst>
              </p:cNvPr>
              <p:cNvCxnSpPr/>
              <p:nvPr/>
            </p:nvCxnSpPr>
            <p:spPr>
              <a:xfrm>
                <a:off x="9022081" y="6516092"/>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18711AAA-A591-4EEE-9037-CA7AB1968D20}"/>
                </a:ext>
              </a:extLst>
            </p:cNvPr>
            <p:cNvCxnSpPr/>
            <p:nvPr/>
          </p:nvCxnSpPr>
          <p:spPr>
            <a:xfrm>
              <a:off x="5152233" y="5767754"/>
              <a:ext cx="7039767" cy="0"/>
            </a:xfrm>
            <a:prstGeom prst="line">
              <a:avLst/>
            </a:prstGeom>
          </p:spPr>
          <p:style>
            <a:lnRef idx="1">
              <a:schemeClr val="dk1"/>
            </a:lnRef>
            <a:fillRef idx="0">
              <a:schemeClr val="dk1"/>
            </a:fillRef>
            <a:effectRef idx="0">
              <a:schemeClr val="dk1"/>
            </a:effectRef>
            <a:fontRef idx="minor">
              <a:schemeClr val="tx1"/>
            </a:fontRef>
          </p:style>
        </p:cxnSp>
      </p:grpSp>
      <p:sp>
        <p:nvSpPr>
          <p:cNvPr id="9" name="Arrow: Curved Up 8">
            <a:extLst>
              <a:ext uri="{FF2B5EF4-FFF2-40B4-BE49-F238E27FC236}">
                <a16:creationId xmlns:a16="http://schemas.microsoft.com/office/drawing/2014/main" id="{01D54A5C-2F6A-4298-801C-C6226E1D0535}"/>
              </a:ext>
            </a:extLst>
          </p:cNvPr>
          <p:cNvSpPr/>
          <p:nvPr/>
        </p:nvSpPr>
        <p:spPr>
          <a:xfrm rot="2821873" flipV="1">
            <a:off x="7761107" y="2526725"/>
            <a:ext cx="3338500" cy="1152609"/>
          </a:xfrm>
          <a:prstGeom prst="curvedUp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E2959921-4DC9-41AF-B1E5-C74FAEC10417}"/>
              </a:ext>
            </a:extLst>
          </p:cNvPr>
          <p:cNvPicPr>
            <a:picLocks noChangeAspect="1"/>
          </p:cNvPicPr>
          <p:nvPr/>
        </p:nvPicPr>
        <p:blipFill rotWithShape="1">
          <a:blip r:embed="rId2"/>
          <a:srcRect t="19044"/>
          <a:stretch/>
        </p:blipFill>
        <p:spPr>
          <a:xfrm>
            <a:off x="2175568" y="5081166"/>
            <a:ext cx="7735947" cy="1427101"/>
          </a:xfrm>
          <a:prstGeom prst="rect">
            <a:avLst/>
          </a:prstGeom>
        </p:spPr>
      </p:pic>
      <p:sp>
        <p:nvSpPr>
          <p:cNvPr id="7" name="Rectangle: Rounded Corners 6">
            <a:extLst>
              <a:ext uri="{FF2B5EF4-FFF2-40B4-BE49-F238E27FC236}">
                <a16:creationId xmlns:a16="http://schemas.microsoft.com/office/drawing/2014/main" id="{827B72D1-E72D-4EAA-8C64-3CD72005B891}"/>
              </a:ext>
            </a:extLst>
          </p:cNvPr>
          <p:cNvSpPr/>
          <p:nvPr/>
        </p:nvSpPr>
        <p:spPr>
          <a:xfrm>
            <a:off x="10281477" y="2647365"/>
            <a:ext cx="1518281" cy="439273"/>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 matrix </a:t>
            </a:r>
          </a:p>
        </p:txBody>
      </p:sp>
      <p:sp>
        <p:nvSpPr>
          <p:cNvPr id="63" name="TextBox 62">
            <a:extLst>
              <a:ext uri="{FF2B5EF4-FFF2-40B4-BE49-F238E27FC236}">
                <a16:creationId xmlns:a16="http://schemas.microsoft.com/office/drawing/2014/main" id="{D5B6000F-FA24-FA46-BDDE-DADB408BF40D}"/>
              </a:ext>
            </a:extLst>
          </p:cNvPr>
          <p:cNvSpPr txBox="1"/>
          <p:nvPr/>
        </p:nvSpPr>
        <p:spPr>
          <a:xfrm>
            <a:off x="517869" y="398922"/>
            <a:ext cx="10644220" cy="769441"/>
          </a:xfrm>
          <a:prstGeom prst="rect">
            <a:avLst/>
          </a:prstGeom>
          <a:noFill/>
        </p:spPr>
        <p:txBody>
          <a:bodyPr wrap="square">
            <a:spAutoFit/>
          </a:bodyPr>
          <a:lstStyle/>
          <a:p>
            <a:pPr marL="0" defTabSz="914400" rtl="1" eaLnBrk="1" latinLnBrk="0" hangingPunct="1"/>
            <a:r>
              <a:rPr lang="en-US" sz="4400" b="1" dirty="0"/>
              <a:t>RNA-seq differential expression workflow </a:t>
            </a:r>
            <a:endParaRPr lang="en-BE" sz="4400" dirty="0"/>
          </a:p>
        </p:txBody>
      </p:sp>
      <p:sp>
        <p:nvSpPr>
          <p:cNvPr id="65" name="TextBox 64">
            <a:extLst>
              <a:ext uri="{FF2B5EF4-FFF2-40B4-BE49-F238E27FC236}">
                <a16:creationId xmlns:a16="http://schemas.microsoft.com/office/drawing/2014/main" id="{E9A97347-5A6F-934A-AE46-E3CE4E49C804}"/>
              </a:ext>
            </a:extLst>
          </p:cNvPr>
          <p:cNvSpPr txBox="1"/>
          <p:nvPr/>
        </p:nvSpPr>
        <p:spPr>
          <a:xfrm>
            <a:off x="3081280" y="4683584"/>
            <a:ext cx="6881034" cy="923330"/>
          </a:xfrm>
          <a:prstGeom prst="rect">
            <a:avLst/>
          </a:prstGeom>
          <a:noFill/>
        </p:spPr>
        <p:txBody>
          <a:bodyPr wrap="square">
            <a:spAutoFit/>
          </a:bodyPr>
          <a:lstStyle/>
          <a:p>
            <a:r>
              <a:rPr lang="en-BE" dirty="0"/>
              <a:t>Control1      Control2      Control3         SC2_1           SC2_2       SC2_3</a:t>
            </a:r>
          </a:p>
          <a:p>
            <a:endParaRPr lang="en-BE" dirty="0"/>
          </a:p>
          <a:p>
            <a:endParaRPr lang="en-BE" dirty="0"/>
          </a:p>
        </p:txBody>
      </p:sp>
      <p:sp>
        <p:nvSpPr>
          <p:cNvPr id="71" name="TextBox 70">
            <a:extLst>
              <a:ext uri="{FF2B5EF4-FFF2-40B4-BE49-F238E27FC236}">
                <a16:creationId xmlns:a16="http://schemas.microsoft.com/office/drawing/2014/main" id="{E31EDB65-B4A8-AD49-90CE-A7B7BF782088}"/>
              </a:ext>
            </a:extLst>
          </p:cNvPr>
          <p:cNvSpPr txBox="1"/>
          <p:nvPr/>
        </p:nvSpPr>
        <p:spPr>
          <a:xfrm>
            <a:off x="10632835" y="6581001"/>
            <a:ext cx="6358466" cy="276999"/>
          </a:xfrm>
          <a:prstGeom prst="rect">
            <a:avLst/>
          </a:prstGeom>
          <a:noFill/>
        </p:spPr>
        <p:txBody>
          <a:bodyPr wrap="square">
            <a:spAutoFit/>
          </a:bodyPr>
          <a:lstStyle/>
          <a:p>
            <a:r>
              <a:rPr lang="en-BE" sz="1200" dirty="0"/>
              <a:t>(M Oweda 2020)</a:t>
            </a:r>
          </a:p>
        </p:txBody>
      </p:sp>
    </p:spTree>
    <p:extLst>
      <p:ext uri="{BB962C8B-B14F-4D97-AF65-F5344CB8AC3E}">
        <p14:creationId xmlns:p14="http://schemas.microsoft.com/office/powerpoint/2010/main" val="155268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DBACE-CD20-7247-A1BF-680B245F54AA}"/>
              </a:ext>
            </a:extLst>
          </p:cNvPr>
          <p:cNvSpPr>
            <a:spLocks noGrp="1"/>
          </p:cNvSpPr>
          <p:nvPr>
            <p:ph type="title"/>
          </p:nvPr>
        </p:nvSpPr>
        <p:spPr/>
        <p:txBody>
          <a:bodyPr/>
          <a:lstStyle/>
          <a:p>
            <a:pPr algn="l" defTabSz="914400" rtl="0" eaLnBrk="1" latinLnBrk="0" hangingPunct="1">
              <a:lnSpc>
                <a:spcPct val="90000"/>
              </a:lnSpc>
              <a:spcBef>
                <a:spcPct val="0"/>
              </a:spcBef>
              <a:buNone/>
            </a:pPr>
            <a:r>
              <a:rPr lang="en-US" dirty="0"/>
              <a:t>RPKM</a:t>
            </a:r>
            <a:endParaRPr lang="en-BE" dirty="0"/>
          </a:p>
        </p:txBody>
      </p:sp>
      <p:pic>
        <p:nvPicPr>
          <p:cNvPr id="5" name="Content Placeholder 4">
            <a:extLst>
              <a:ext uri="{FF2B5EF4-FFF2-40B4-BE49-F238E27FC236}">
                <a16:creationId xmlns:a16="http://schemas.microsoft.com/office/drawing/2014/main" id="{2003789F-4C4F-6640-8BB9-D6FA3000DD10}"/>
              </a:ext>
            </a:extLst>
          </p:cNvPr>
          <p:cNvPicPr>
            <a:picLocks noGrp="1" noChangeAspect="1"/>
          </p:cNvPicPr>
          <p:nvPr>
            <p:ph idx="1"/>
          </p:nvPr>
        </p:nvPicPr>
        <p:blipFill>
          <a:blip r:embed="rId2"/>
          <a:stretch>
            <a:fillRect/>
          </a:stretch>
        </p:blipFill>
        <p:spPr>
          <a:xfrm>
            <a:off x="838200" y="2135188"/>
            <a:ext cx="4492027" cy="1616869"/>
          </a:xfrm>
        </p:spPr>
      </p:pic>
      <p:sp>
        <p:nvSpPr>
          <p:cNvPr id="6" name="Rounded Rectangle 5">
            <a:extLst>
              <a:ext uri="{FF2B5EF4-FFF2-40B4-BE49-F238E27FC236}">
                <a16:creationId xmlns:a16="http://schemas.microsoft.com/office/drawing/2014/main" id="{0E21B3D6-0211-2541-B3C3-88C17F34F716}"/>
              </a:ext>
            </a:extLst>
          </p:cNvPr>
          <p:cNvSpPr/>
          <p:nvPr/>
        </p:nvSpPr>
        <p:spPr>
          <a:xfrm>
            <a:off x="4114800" y="2457450"/>
            <a:ext cx="1100138" cy="11858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BE"/>
          </a:p>
        </p:txBody>
      </p:sp>
      <p:sp>
        <p:nvSpPr>
          <p:cNvPr id="7" name="Rounded Rectangle 6">
            <a:extLst>
              <a:ext uri="{FF2B5EF4-FFF2-40B4-BE49-F238E27FC236}">
                <a16:creationId xmlns:a16="http://schemas.microsoft.com/office/drawing/2014/main" id="{C4B05DCB-2C48-244A-9E16-22A33F623D37}"/>
              </a:ext>
            </a:extLst>
          </p:cNvPr>
          <p:cNvSpPr/>
          <p:nvPr/>
        </p:nvSpPr>
        <p:spPr>
          <a:xfrm>
            <a:off x="881064" y="2457450"/>
            <a:ext cx="4376738" cy="5929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BE"/>
          </a:p>
        </p:txBody>
      </p:sp>
      <p:pic>
        <p:nvPicPr>
          <p:cNvPr id="11" name="Picture 10">
            <a:extLst>
              <a:ext uri="{FF2B5EF4-FFF2-40B4-BE49-F238E27FC236}">
                <a16:creationId xmlns:a16="http://schemas.microsoft.com/office/drawing/2014/main" id="{DF9F7444-E85A-784F-B081-D98CD798CA28}"/>
              </a:ext>
            </a:extLst>
          </p:cNvPr>
          <p:cNvPicPr>
            <a:picLocks noChangeAspect="1"/>
          </p:cNvPicPr>
          <p:nvPr/>
        </p:nvPicPr>
        <p:blipFill>
          <a:blip r:embed="rId3"/>
          <a:stretch>
            <a:fillRect/>
          </a:stretch>
        </p:blipFill>
        <p:spPr>
          <a:xfrm>
            <a:off x="85725" y="1776413"/>
            <a:ext cx="7264400" cy="3733800"/>
          </a:xfrm>
          <a:prstGeom prst="rect">
            <a:avLst/>
          </a:prstGeom>
        </p:spPr>
      </p:pic>
      <p:pic>
        <p:nvPicPr>
          <p:cNvPr id="13" name="Picture 12">
            <a:extLst>
              <a:ext uri="{FF2B5EF4-FFF2-40B4-BE49-F238E27FC236}">
                <a16:creationId xmlns:a16="http://schemas.microsoft.com/office/drawing/2014/main" id="{330F5DAE-0B42-3E44-90D9-D1614BF72637}"/>
              </a:ext>
            </a:extLst>
          </p:cNvPr>
          <p:cNvPicPr>
            <a:picLocks noChangeAspect="1"/>
          </p:cNvPicPr>
          <p:nvPr/>
        </p:nvPicPr>
        <p:blipFill rotWithShape="1">
          <a:blip r:embed="rId4"/>
          <a:srcRect l="11097" r="4584"/>
          <a:stretch/>
        </p:blipFill>
        <p:spPr>
          <a:xfrm>
            <a:off x="6762749" y="1776413"/>
            <a:ext cx="5343526" cy="2197100"/>
          </a:xfrm>
          <a:prstGeom prst="rect">
            <a:avLst/>
          </a:prstGeom>
        </p:spPr>
      </p:pic>
      <p:sp>
        <p:nvSpPr>
          <p:cNvPr id="14" name="Title 1">
            <a:extLst>
              <a:ext uri="{FF2B5EF4-FFF2-40B4-BE49-F238E27FC236}">
                <a16:creationId xmlns:a16="http://schemas.microsoft.com/office/drawing/2014/main" id="{7F94CA80-6501-8D48-90FA-98E3ED2BB773}"/>
              </a:ext>
            </a:extLst>
          </p:cNvPr>
          <p:cNvSpPr txBox="1">
            <a:spLocks/>
          </p:cNvSpPr>
          <p:nvPr/>
        </p:nvSpPr>
        <p:spPr>
          <a:xfrm>
            <a:off x="6934200" y="8096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Adjust length</a:t>
            </a:r>
            <a:endParaRPr lang="en-BE" dirty="0"/>
          </a:p>
        </p:txBody>
      </p:sp>
      <p:pic>
        <p:nvPicPr>
          <p:cNvPr id="16" name="Picture 15">
            <a:extLst>
              <a:ext uri="{FF2B5EF4-FFF2-40B4-BE49-F238E27FC236}">
                <a16:creationId xmlns:a16="http://schemas.microsoft.com/office/drawing/2014/main" id="{B13CC9CB-D06F-2846-8747-5D84E96CFCB6}"/>
              </a:ext>
            </a:extLst>
          </p:cNvPr>
          <p:cNvPicPr>
            <a:picLocks noChangeAspect="1"/>
          </p:cNvPicPr>
          <p:nvPr/>
        </p:nvPicPr>
        <p:blipFill>
          <a:blip r:embed="rId5"/>
          <a:stretch>
            <a:fillRect/>
          </a:stretch>
        </p:blipFill>
        <p:spPr>
          <a:xfrm>
            <a:off x="6657975" y="1924049"/>
            <a:ext cx="5448300" cy="2006600"/>
          </a:xfrm>
          <a:prstGeom prst="rect">
            <a:avLst/>
          </a:prstGeom>
        </p:spPr>
      </p:pic>
    </p:spTree>
    <p:extLst>
      <p:ext uri="{BB962C8B-B14F-4D97-AF65-F5344CB8AC3E}">
        <p14:creationId xmlns:p14="http://schemas.microsoft.com/office/powerpoint/2010/main" val="22640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344" y="432294"/>
            <a:ext cx="9256656" cy="689932"/>
          </a:xfrm>
          <a:prstGeom prst="rect">
            <a:avLst/>
          </a:prstGeom>
        </p:spPr>
        <p:txBody>
          <a:bodyPr vert="horz" wrap="square" lIns="0" tIns="12700" rIns="0" bIns="0" rtlCol="0">
            <a:spAutoFit/>
          </a:bodyPr>
          <a:lstStyle/>
          <a:p>
            <a:pPr marL="12700">
              <a:lnSpc>
                <a:spcPct val="100000"/>
              </a:lnSpc>
              <a:spcBef>
                <a:spcPts val="100"/>
              </a:spcBef>
            </a:pPr>
            <a:r>
              <a:rPr lang="en-US" spc="-20" dirty="0">
                <a:solidFill>
                  <a:schemeClr val="tx1"/>
                </a:solidFill>
              </a:rPr>
              <a:t>Challenges of omics analysis </a:t>
            </a:r>
            <a:endParaRPr spc="-10" dirty="0">
              <a:solidFill>
                <a:schemeClr val="tx1"/>
              </a:solidFill>
            </a:endParaRPr>
          </a:p>
        </p:txBody>
      </p:sp>
      <p:pic>
        <p:nvPicPr>
          <p:cNvPr id="3" name="object 3"/>
          <p:cNvPicPr/>
          <p:nvPr/>
        </p:nvPicPr>
        <p:blipFill>
          <a:blip r:embed="rId2" cstate="print"/>
          <a:stretch>
            <a:fillRect/>
          </a:stretch>
        </p:blipFill>
        <p:spPr>
          <a:xfrm>
            <a:off x="1435100" y="1689100"/>
            <a:ext cx="3543300" cy="1993900"/>
          </a:xfrm>
          <a:prstGeom prst="rect">
            <a:avLst/>
          </a:prstGeom>
        </p:spPr>
      </p:pic>
      <p:sp>
        <p:nvSpPr>
          <p:cNvPr id="4" name="object 4"/>
          <p:cNvSpPr txBox="1"/>
          <p:nvPr/>
        </p:nvSpPr>
        <p:spPr>
          <a:xfrm>
            <a:off x="1258417" y="3642324"/>
            <a:ext cx="3371215"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Calibri"/>
                <a:cs typeface="Calibri"/>
              </a:rPr>
              <a:t>Biological</a:t>
            </a:r>
            <a:r>
              <a:rPr sz="2200" spc="-35" dirty="0">
                <a:latin typeface="Calibri"/>
                <a:cs typeface="Calibri"/>
              </a:rPr>
              <a:t> </a:t>
            </a:r>
            <a:r>
              <a:rPr sz="2200" spc="-15" dirty="0">
                <a:latin typeface="Calibri"/>
                <a:cs typeface="Calibri"/>
              </a:rPr>
              <a:t>systems</a:t>
            </a:r>
            <a:r>
              <a:rPr sz="2200" spc="-30" dirty="0">
                <a:latin typeface="Calibri"/>
                <a:cs typeface="Calibri"/>
              </a:rPr>
              <a:t> </a:t>
            </a:r>
            <a:r>
              <a:rPr sz="2200" spc="-10" dirty="0">
                <a:latin typeface="Calibri"/>
                <a:cs typeface="Calibri"/>
              </a:rPr>
              <a:t>complexity</a:t>
            </a:r>
            <a:endParaRPr sz="2200">
              <a:latin typeface="Calibri"/>
              <a:cs typeface="Calibri"/>
            </a:endParaRPr>
          </a:p>
        </p:txBody>
      </p:sp>
      <p:pic>
        <p:nvPicPr>
          <p:cNvPr id="5" name="object 5"/>
          <p:cNvPicPr/>
          <p:nvPr/>
        </p:nvPicPr>
        <p:blipFill>
          <a:blip r:embed="rId3" cstate="print"/>
          <a:stretch>
            <a:fillRect/>
          </a:stretch>
        </p:blipFill>
        <p:spPr>
          <a:xfrm>
            <a:off x="5273657" y="2120133"/>
            <a:ext cx="2790842" cy="1372366"/>
          </a:xfrm>
          <a:prstGeom prst="rect">
            <a:avLst/>
          </a:prstGeom>
        </p:spPr>
      </p:pic>
      <p:sp>
        <p:nvSpPr>
          <p:cNvPr id="6" name="object 6"/>
          <p:cNvSpPr txBox="1"/>
          <p:nvPr/>
        </p:nvSpPr>
        <p:spPr>
          <a:xfrm>
            <a:off x="5332569" y="3635231"/>
            <a:ext cx="2751455"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Calibri"/>
                <a:cs typeface="Calibri"/>
              </a:rPr>
              <a:t>High</a:t>
            </a:r>
            <a:r>
              <a:rPr sz="2200" spc="-25" dirty="0">
                <a:latin typeface="Calibri"/>
                <a:cs typeface="Calibri"/>
              </a:rPr>
              <a:t> </a:t>
            </a:r>
            <a:r>
              <a:rPr sz="2200" spc="-10" dirty="0">
                <a:latin typeface="Calibri"/>
                <a:cs typeface="Calibri"/>
              </a:rPr>
              <a:t>biological</a:t>
            </a:r>
            <a:r>
              <a:rPr sz="2200" spc="-20" dirty="0">
                <a:latin typeface="Calibri"/>
                <a:cs typeface="Calibri"/>
              </a:rPr>
              <a:t> </a:t>
            </a:r>
            <a:r>
              <a:rPr sz="2200" spc="-10" dirty="0">
                <a:latin typeface="Calibri"/>
                <a:cs typeface="Calibri"/>
              </a:rPr>
              <a:t>variables</a:t>
            </a:r>
            <a:endParaRPr sz="2200">
              <a:latin typeface="Calibri"/>
              <a:cs typeface="Calibri"/>
            </a:endParaRPr>
          </a:p>
        </p:txBody>
      </p:sp>
      <p:pic>
        <p:nvPicPr>
          <p:cNvPr id="7" name="object 7"/>
          <p:cNvPicPr/>
          <p:nvPr/>
        </p:nvPicPr>
        <p:blipFill>
          <a:blip r:embed="rId4" cstate="print"/>
          <a:stretch>
            <a:fillRect/>
          </a:stretch>
        </p:blipFill>
        <p:spPr>
          <a:xfrm>
            <a:off x="8514449" y="1634942"/>
            <a:ext cx="2621886" cy="2007767"/>
          </a:xfrm>
          <a:prstGeom prst="rect">
            <a:avLst/>
          </a:prstGeom>
        </p:spPr>
      </p:pic>
      <p:sp>
        <p:nvSpPr>
          <p:cNvPr id="8" name="object 8"/>
          <p:cNvSpPr txBox="1"/>
          <p:nvPr/>
        </p:nvSpPr>
        <p:spPr>
          <a:xfrm>
            <a:off x="8901374" y="3638748"/>
            <a:ext cx="1803400"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Calibri"/>
                <a:cs typeface="Calibri"/>
              </a:rPr>
              <a:t>Outlier</a:t>
            </a:r>
            <a:r>
              <a:rPr sz="2200" spc="-65" dirty="0">
                <a:latin typeface="Calibri"/>
                <a:cs typeface="Calibri"/>
              </a:rPr>
              <a:t> </a:t>
            </a:r>
            <a:r>
              <a:rPr sz="2200" spc="-5" dirty="0">
                <a:latin typeface="Calibri"/>
                <a:cs typeface="Calibri"/>
              </a:rPr>
              <a:t>samples</a:t>
            </a:r>
            <a:endParaRPr sz="2200">
              <a:latin typeface="Calibri"/>
              <a:cs typeface="Calibri"/>
            </a:endParaRPr>
          </a:p>
        </p:txBody>
      </p:sp>
      <p:pic>
        <p:nvPicPr>
          <p:cNvPr id="9" name="object 9"/>
          <p:cNvPicPr/>
          <p:nvPr/>
        </p:nvPicPr>
        <p:blipFill>
          <a:blip r:embed="rId5" cstate="print"/>
          <a:stretch>
            <a:fillRect/>
          </a:stretch>
        </p:blipFill>
        <p:spPr>
          <a:xfrm>
            <a:off x="1511300" y="4152900"/>
            <a:ext cx="3098800" cy="1993900"/>
          </a:xfrm>
          <a:prstGeom prst="rect">
            <a:avLst/>
          </a:prstGeom>
        </p:spPr>
      </p:pic>
      <p:sp>
        <p:nvSpPr>
          <p:cNvPr id="10" name="object 10"/>
          <p:cNvSpPr txBox="1"/>
          <p:nvPr/>
        </p:nvSpPr>
        <p:spPr>
          <a:xfrm>
            <a:off x="2151471" y="6329746"/>
            <a:ext cx="1452245"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Calibri"/>
                <a:cs typeface="Calibri"/>
              </a:rPr>
              <a:t>Missing</a:t>
            </a:r>
            <a:r>
              <a:rPr sz="2200" spc="-65" dirty="0">
                <a:latin typeface="Calibri"/>
                <a:cs typeface="Calibri"/>
              </a:rPr>
              <a:t> </a:t>
            </a:r>
            <a:r>
              <a:rPr sz="2200" spc="-20" dirty="0">
                <a:latin typeface="Calibri"/>
                <a:cs typeface="Calibri"/>
              </a:rPr>
              <a:t>data</a:t>
            </a:r>
            <a:endParaRPr sz="2200">
              <a:latin typeface="Calibri"/>
              <a:cs typeface="Calibri"/>
            </a:endParaRPr>
          </a:p>
        </p:txBody>
      </p:sp>
      <p:pic>
        <p:nvPicPr>
          <p:cNvPr id="11" name="object 11"/>
          <p:cNvPicPr/>
          <p:nvPr/>
        </p:nvPicPr>
        <p:blipFill>
          <a:blip r:embed="rId6" cstate="print"/>
          <a:stretch>
            <a:fillRect/>
          </a:stretch>
        </p:blipFill>
        <p:spPr>
          <a:xfrm>
            <a:off x="5383479" y="4165599"/>
            <a:ext cx="2274620" cy="2030674"/>
          </a:xfrm>
          <a:prstGeom prst="rect">
            <a:avLst/>
          </a:prstGeom>
        </p:spPr>
      </p:pic>
      <p:sp>
        <p:nvSpPr>
          <p:cNvPr id="12" name="object 12"/>
          <p:cNvSpPr txBox="1"/>
          <p:nvPr/>
        </p:nvSpPr>
        <p:spPr>
          <a:xfrm>
            <a:off x="5251239" y="6322165"/>
            <a:ext cx="2835275"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Calibri"/>
                <a:cs typeface="Calibri"/>
              </a:rPr>
              <a:t>High</a:t>
            </a:r>
            <a:r>
              <a:rPr sz="2200" spc="-35" dirty="0">
                <a:latin typeface="Calibri"/>
                <a:cs typeface="Calibri"/>
              </a:rPr>
              <a:t> </a:t>
            </a:r>
            <a:r>
              <a:rPr sz="2200" spc="-20" dirty="0">
                <a:latin typeface="Calibri"/>
                <a:cs typeface="Calibri"/>
              </a:rPr>
              <a:t>data</a:t>
            </a:r>
            <a:r>
              <a:rPr sz="2200" spc="-35" dirty="0">
                <a:latin typeface="Calibri"/>
                <a:cs typeface="Calibri"/>
              </a:rPr>
              <a:t> </a:t>
            </a:r>
            <a:r>
              <a:rPr sz="2200" spc="-5" dirty="0">
                <a:latin typeface="Calibri"/>
                <a:cs typeface="Calibri"/>
              </a:rPr>
              <a:t>dimensionality</a:t>
            </a:r>
            <a:endParaRPr sz="2200">
              <a:latin typeface="Calibri"/>
              <a:cs typeface="Calibri"/>
            </a:endParaRPr>
          </a:p>
        </p:txBody>
      </p:sp>
      <p:sp>
        <p:nvSpPr>
          <p:cNvPr id="13" name="object 13"/>
          <p:cNvSpPr txBox="1"/>
          <p:nvPr/>
        </p:nvSpPr>
        <p:spPr>
          <a:xfrm>
            <a:off x="8570144" y="6322165"/>
            <a:ext cx="2682875" cy="360680"/>
          </a:xfrm>
          <a:prstGeom prst="rect">
            <a:avLst/>
          </a:prstGeom>
        </p:spPr>
        <p:txBody>
          <a:bodyPr vert="horz" wrap="square" lIns="0" tIns="12700" rIns="0" bIns="0" rtlCol="0">
            <a:spAutoFit/>
          </a:bodyPr>
          <a:lstStyle/>
          <a:p>
            <a:pPr marL="12700">
              <a:lnSpc>
                <a:spcPct val="100000"/>
              </a:lnSpc>
              <a:spcBef>
                <a:spcPts val="100"/>
              </a:spcBef>
            </a:pPr>
            <a:r>
              <a:rPr sz="2200" spc="-5" dirty="0">
                <a:latin typeface="Calibri"/>
                <a:cs typeface="Calibri"/>
              </a:rPr>
              <a:t>low</a:t>
            </a:r>
            <a:r>
              <a:rPr sz="2200" spc="-20" dirty="0">
                <a:latin typeface="Calibri"/>
                <a:cs typeface="Calibri"/>
              </a:rPr>
              <a:t> </a:t>
            </a:r>
            <a:r>
              <a:rPr sz="2200" spc="-5" dirty="0">
                <a:latin typeface="Calibri"/>
                <a:cs typeface="Calibri"/>
              </a:rPr>
              <a:t>number</a:t>
            </a:r>
            <a:r>
              <a:rPr sz="2200" spc="-25" dirty="0">
                <a:latin typeface="Calibri"/>
                <a:cs typeface="Calibri"/>
              </a:rPr>
              <a:t> </a:t>
            </a:r>
            <a:r>
              <a:rPr sz="2200" dirty="0">
                <a:latin typeface="Calibri"/>
                <a:cs typeface="Calibri"/>
              </a:rPr>
              <a:t>of</a:t>
            </a:r>
            <a:r>
              <a:rPr sz="2200" spc="-15" dirty="0">
                <a:latin typeface="Calibri"/>
                <a:cs typeface="Calibri"/>
              </a:rPr>
              <a:t> </a:t>
            </a:r>
            <a:r>
              <a:rPr sz="2200" spc="-5" dirty="0">
                <a:latin typeface="Calibri"/>
                <a:cs typeface="Calibri"/>
              </a:rPr>
              <a:t>samples</a:t>
            </a:r>
            <a:endParaRPr sz="2200">
              <a:latin typeface="Calibri"/>
              <a:cs typeface="Calibri"/>
            </a:endParaRPr>
          </a:p>
        </p:txBody>
      </p:sp>
      <p:pic>
        <p:nvPicPr>
          <p:cNvPr id="14" name="object 14"/>
          <p:cNvPicPr/>
          <p:nvPr/>
        </p:nvPicPr>
        <p:blipFill>
          <a:blip r:embed="rId7" cstate="print"/>
          <a:stretch>
            <a:fillRect/>
          </a:stretch>
        </p:blipFill>
        <p:spPr>
          <a:xfrm>
            <a:off x="8674100" y="4318000"/>
            <a:ext cx="2451100" cy="1816100"/>
          </a:xfrm>
          <a:prstGeom prst="rect">
            <a:avLst/>
          </a:prstGeom>
        </p:spPr>
      </p:pic>
      <p:sp>
        <p:nvSpPr>
          <p:cNvPr id="15" name="object 15"/>
          <p:cNvSpPr txBox="1"/>
          <p:nvPr/>
        </p:nvSpPr>
        <p:spPr>
          <a:xfrm>
            <a:off x="11942444" y="6560898"/>
            <a:ext cx="194945" cy="241300"/>
          </a:xfrm>
          <a:prstGeom prst="rect">
            <a:avLst/>
          </a:prstGeom>
        </p:spPr>
        <p:txBody>
          <a:bodyPr vert="horz" wrap="square" lIns="0" tIns="34925" rIns="0" bIns="0" rtlCol="0">
            <a:spAutoFit/>
          </a:bodyPr>
          <a:lstStyle/>
          <a:p>
            <a:pPr marL="78740">
              <a:lnSpc>
                <a:spcPct val="100000"/>
              </a:lnSpc>
              <a:spcBef>
                <a:spcPts val="275"/>
              </a:spcBef>
            </a:pPr>
            <a:fld id="{81D60167-4931-47E6-BA6A-407CBD079E47}" type="slidenum">
              <a:rPr sz="1200" dirty="0">
                <a:solidFill>
                  <a:srgbClr val="898989"/>
                </a:solidFill>
                <a:latin typeface="Calibri"/>
                <a:cs typeface="Calibri"/>
              </a:rPr>
              <a:t>2</a:t>
            </a:fld>
            <a:endParaRPr sz="1200">
              <a:latin typeface="Calibri"/>
              <a:cs typeface="Calibri"/>
            </a:endParaRPr>
          </a:p>
        </p:txBody>
      </p:sp>
      <p:sp>
        <p:nvSpPr>
          <p:cNvPr id="16" name="Rectangle 15"/>
          <p:cNvSpPr/>
          <p:nvPr/>
        </p:nvSpPr>
        <p:spPr>
          <a:xfrm>
            <a:off x="934992" y="6603009"/>
            <a:ext cx="1131207" cy="276999"/>
          </a:xfrm>
          <a:prstGeom prst="rect">
            <a:avLst/>
          </a:prstGeom>
        </p:spPr>
        <p:txBody>
          <a:bodyPr wrap="none">
            <a:spAutoFit/>
          </a:bodyPr>
          <a:lstStyle/>
          <a:p>
            <a:r>
              <a:rPr lang="en-US" sz="1200" dirty="0"/>
              <a:t>Mo et al., 2021</a:t>
            </a:r>
          </a:p>
        </p:txBody>
      </p:sp>
    </p:spTree>
    <p:extLst>
      <p:ext uri="{BB962C8B-B14F-4D97-AF65-F5344CB8AC3E}">
        <p14:creationId xmlns:p14="http://schemas.microsoft.com/office/powerpoint/2010/main" val="25011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BB54-37D7-174B-9164-F71B8759F648}"/>
              </a:ext>
            </a:extLst>
          </p:cNvPr>
          <p:cNvSpPr>
            <a:spLocks noGrp="1"/>
          </p:cNvSpPr>
          <p:nvPr>
            <p:ph type="title"/>
          </p:nvPr>
        </p:nvSpPr>
        <p:spPr/>
        <p:txBody>
          <a:bodyPr/>
          <a:lstStyle/>
          <a:p>
            <a:r>
              <a:rPr lang="en-BE" dirty="0"/>
              <a:t>TPM</a:t>
            </a:r>
          </a:p>
        </p:txBody>
      </p:sp>
      <p:pic>
        <p:nvPicPr>
          <p:cNvPr id="7" name="Picture 6">
            <a:extLst>
              <a:ext uri="{FF2B5EF4-FFF2-40B4-BE49-F238E27FC236}">
                <a16:creationId xmlns:a16="http://schemas.microsoft.com/office/drawing/2014/main" id="{143FA6EC-F9BE-4E45-AD06-E60D8F860D81}"/>
              </a:ext>
            </a:extLst>
          </p:cNvPr>
          <p:cNvPicPr>
            <a:picLocks noChangeAspect="1"/>
          </p:cNvPicPr>
          <p:nvPr/>
        </p:nvPicPr>
        <p:blipFill>
          <a:blip r:embed="rId2"/>
          <a:stretch>
            <a:fillRect/>
          </a:stretch>
        </p:blipFill>
        <p:spPr>
          <a:xfrm>
            <a:off x="838200" y="1954213"/>
            <a:ext cx="5208721" cy="1874837"/>
          </a:xfrm>
          <a:prstGeom prst="rect">
            <a:avLst/>
          </a:prstGeom>
        </p:spPr>
      </p:pic>
      <p:pic>
        <p:nvPicPr>
          <p:cNvPr id="10" name="Content Placeholder 4">
            <a:extLst>
              <a:ext uri="{FF2B5EF4-FFF2-40B4-BE49-F238E27FC236}">
                <a16:creationId xmlns:a16="http://schemas.microsoft.com/office/drawing/2014/main" id="{7A9D28A5-9F8D-5A49-82FE-61BFCCC6864B}"/>
              </a:ext>
            </a:extLst>
          </p:cNvPr>
          <p:cNvPicPr>
            <a:picLocks noChangeAspect="1"/>
          </p:cNvPicPr>
          <p:nvPr/>
        </p:nvPicPr>
        <p:blipFill>
          <a:blip r:embed="rId3"/>
          <a:stretch>
            <a:fillRect/>
          </a:stretch>
        </p:blipFill>
        <p:spPr>
          <a:xfrm>
            <a:off x="743380" y="1954213"/>
            <a:ext cx="5588000" cy="2235200"/>
          </a:xfrm>
          <a:prstGeom prst="rect">
            <a:avLst/>
          </a:prstGeom>
        </p:spPr>
      </p:pic>
      <p:pic>
        <p:nvPicPr>
          <p:cNvPr id="12" name="Picture 11">
            <a:extLst>
              <a:ext uri="{FF2B5EF4-FFF2-40B4-BE49-F238E27FC236}">
                <a16:creationId xmlns:a16="http://schemas.microsoft.com/office/drawing/2014/main" id="{32C5FD9F-758B-AE43-81B0-BFFD918D716A}"/>
              </a:ext>
            </a:extLst>
          </p:cNvPr>
          <p:cNvPicPr>
            <a:picLocks noChangeAspect="1"/>
          </p:cNvPicPr>
          <p:nvPr/>
        </p:nvPicPr>
        <p:blipFill>
          <a:blip r:embed="rId4"/>
          <a:stretch>
            <a:fillRect/>
          </a:stretch>
        </p:blipFill>
        <p:spPr>
          <a:xfrm>
            <a:off x="743380" y="1719263"/>
            <a:ext cx="5740400" cy="2705100"/>
          </a:xfrm>
          <a:prstGeom prst="rect">
            <a:avLst/>
          </a:prstGeom>
        </p:spPr>
      </p:pic>
      <p:pic>
        <p:nvPicPr>
          <p:cNvPr id="14" name="Picture 13">
            <a:extLst>
              <a:ext uri="{FF2B5EF4-FFF2-40B4-BE49-F238E27FC236}">
                <a16:creationId xmlns:a16="http://schemas.microsoft.com/office/drawing/2014/main" id="{44439207-823D-6F41-8DA8-2728F6ACA7AC}"/>
              </a:ext>
            </a:extLst>
          </p:cNvPr>
          <p:cNvPicPr>
            <a:picLocks noChangeAspect="1"/>
          </p:cNvPicPr>
          <p:nvPr/>
        </p:nvPicPr>
        <p:blipFill rotWithShape="1">
          <a:blip r:embed="rId5"/>
          <a:srcRect b="8861"/>
          <a:stretch/>
        </p:blipFill>
        <p:spPr>
          <a:xfrm>
            <a:off x="6483780" y="1771575"/>
            <a:ext cx="5588000" cy="1918103"/>
          </a:xfrm>
          <a:prstGeom prst="rect">
            <a:avLst/>
          </a:prstGeom>
        </p:spPr>
      </p:pic>
      <p:sp>
        <p:nvSpPr>
          <p:cNvPr id="15" name="Title 1">
            <a:extLst>
              <a:ext uri="{FF2B5EF4-FFF2-40B4-BE49-F238E27FC236}">
                <a16:creationId xmlns:a16="http://schemas.microsoft.com/office/drawing/2014/main" id="{107085B6-63CB-F047-BD30-063D14408434}"/>
              </a:ext>
            </a:extLst>
          </p:cNvPr>
          <p:cNvSpPr txBox="1">
            <a:spLocks/>
          </p:cNvSpPr>
          <p:nvPr/>
        </p:nvSpPr>
        <p:spPr>
          <a:xfrm>
            <a:off x="7905748" y="3166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E" sz="1600" b="1" dirty="0"/>
              <a:t>10	         10                         10</a:t>
            </a:r>
          </a:p>
        </p:txBody>
      </p:sp>
      <p:pic>
        <p:nvPicPr>
          <p:cNvPr id="17" name="Picture 16">
            <a:extLst>
              <a:ext uri="{FF2B5EF4-FFF2-40B4-BE49-F238E27FC236}">
                <a16:creationId xmlns:a16="http://schemas.microsoft.com/office/drawing/2014/main" id="{39B28AB0-D335-EB4E-AFE0-EF8B3732E95F}"/>
              </a:ext>
            </a:extLst>
          </p:cNvPr>
          <p:cNvPicPr>
            <a:picLocks noChangeAspect="1"/>
          </p:cNvPicPr>
          <p:nvPr/>
        </p:nvPicPr>
        <p:blipFill>
          <a:blip r:embed="rId6"/>
          <a:stretch>
            <a:fillRect/>
          </a:stretch>
        </p:blipFill>
        <p:spPr>
          <a:xfrm>
            <a:off x="6493612" y="1690688"/>
            <a:ext cx="5578168" cy="5167312"/>
          </a:xfrm>
          <a:prstGeom prst="rect">
            <a:avLst/>
          </a:prstGeom>
        </p:spPr>
      </p:pic>
    </p:spTree>
    <p:extLst>
      <p:ext uri="{BB962C8B-B14F-4D97-AF65-F5344CB8AC3E}">
        <p14:creationId xmlns:p14="http://schemas.microsoft.com/office/powerpoint/2010/main" val="332355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D0758-39F2-D841-83B6-CD31F41BA519}"/>
              </a:ext>
            </a:extLst>
          </p:cNvPr>
          <p:cNvSpPr>
            <a:spLocks noGrp="1"/>
          </p:cNvSpPr>
          <p:nvPr>
            <p:ph type="title"/>
          </p:nvPr>
        </p:nvSpPr>
        <p:spPr/>
        <p:txBody>
          <a:bodyPr/>
          <a:lstStyle/>
          <a:p>
            <a:r>
              <a:rPr lang="en-US" dirty="0"/>
              <a:t>Sequencing depth and composition</a:t>
            </a:r>
            <a:endParaRPr lang="en-BE" dirty="0"/>
          </a:p>
        </p:txBody>
      </p:sp>
      <p:pic>
        <p:nvPicPr>
          <p:cNvPr id="5" name="Content Placeholder 4">
            <a:extLst>
              <a:ext uri="{FF2B5EF4-FFF2-40B4-BE49-F238E27FC236}">
                <a16:creationId xmlns:a16="http://schemas.microsoft.com/office/drawing/2014/main" id="{F84B9E03-51A7-7142-9495-EEF4F71788EF}"/>
              </a:ext>
            </a:extLst>
          </p:cNvPr>
          <p:cNvPicPr>
            <a:picLocks noGrp="1" noChangeAspect="1"/>
          </p:cNvPicPr>
          <p:nvPr>
            <p:ph idx="1"/>
          </p:nvPr>
        </p:nvPicPr>
        <p:blipFill rotWithShape="1">
          <a:blip r:embed="rId2"/>
          <a:srcRect l="2790" r="8262"/>
          <a:stretch/>
        </p:blipFill>
        <p:spPr>
          <a:xfrm>
            <a:off x="-1" y="2109301"/>
            <a:ext cx="5355327" cy="2677012"/>
          </a:xfrm>
        </p:spPr>
      </p:pic>
      <p:pic>
        <p:nvPicPr>
          <p:cNvPr id="7" name="Picture 6">
            <a:extLst>
              <a:ext uri="{FF2B5EF4-FFF2-40B4-BE49-F238E27FC236}">
                <a16:creationId xmlns:a16="http://schemas.microsoft.com/office/drawing/2014/main" id="{F5598613-FC1A-8E4B-A6A3-8B6855BED5B5}"/>
              </a:ext>
            </a:extLst>
          </p:cNvPr>
          <p:cNvPicPr>
            <a:picLocks noChangeAspect="1"/>
          </p:cNvPicPr>
          <p:nvPr/>
        </p:nvPicPr>
        <p:blipFill>
          <a:blip r:embed="rId3"/>
          <a:stretch>
            <a:fillRect/>
          </a:stretch>
        </p:blipFill>
        <p:spPr>
          <a:xfrm>
            <a:off x="6543699" y="2168634"/>
            <a:ext cx="5662612" cy="2558345"/>
          </a:xfrm>
          <a:prstGeom prst="rect">
            <a:avLst/>
          </a:prstGeom>
        </p:spPr>
      </p:pic>
      <p:sp>
        <p:nvSpPr>
          <p:cNvPr id="9" name="Rectangle 8">
            <a:extLst>
              <a:ext uri="{FF2B5EF4-FFF2-40B4-BE49-F238E27FC236}">
                <a16:creationId xmlns:a16="http://schemas.microsoft.com/office/drawing/2014/main" id="{04A0D46E-A6F6-5547-8FBC-2CE73AC9DBAA}"/>
              </a:ext>
            </a:extLst>
          </p:cNvPr>
          <p:cNvSpPr/>
          <p:nvPr/>
        </p:nvSpPr>
        <p:spPr>
          <a:xfrm>
            <a:off x="1857375" y="2528887"/>
            <a:ext cx="3543300" cy="314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BE"/>
          </a:p>
        </p:txBody>
      </p:sp>
      <p:sp>
        <p:nvSpPr>
          <p:cNvPr id="10" name="Rectangle 9">
            <a:extLst>
              <a:ext uri="{FF2B5EF4-FFF2-40B4-BE49-F238E27FC236}">
                <a16:creationId xmlns:a16="http://schemas.microsoft.com/office/drawing/2014/main" id="{9FAE674B-2A75-0545-A64B-CF1E31B36207}"/>
              </a:ext>
            </a:extLst>
          </p:cNvPr>
          <p:cNvSpPr/>
          <p:nvPr/>
        </p:nvSpPr>
        <p:spPr>
          <a:xfrm>
            <a:off x="8620124" y="3757613"/>
            <a:ext cx="3543300" cy="314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BE"/>
          </a:p>
        </p:txBody>
      </p:sp>
    </p:spTree>
    <p:extLst>
      <p:ext uri="{BB962C8B-B14F-4D97-AF65-F5344CB8AC3E}">
        <p14:creationId xmlns:p14="http://schemas.microsoft.com/office/powerpoint/2010/main" val="309741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A570-EFB3-1B40-AE4F-54DA5B154469}"/>
              </a:ext>
            </a:extLst>
          </p:cNvPr>
          <p:cNvSpPr>
            <a:spLocks noGrp="1"/>
          </p:cNvSpPr>
          <p:nvPr>
            <p:ph type="title"/>
          </p:nvPr>
        </p:nvSpPr>
        <p:spPr/>
        <p:txBody>
          <a:bodyPr/>
          <a:lstStyle/>
          <a:p>
            <a:r>
              <a:rPr lang="en-GB" dirty="0"/>
              <a:t>Median of ratios method</a:t>
            </a:r>
            <a:endParaRPr lang="en-BE" dirty="0"/>
          </a:p>
        </p:txBody>
      </p:sp>
      <p:pic>
        <p:nvPicPr>
          <p:cNvPr id="5" name="Content Placeholder 4">
            <a:extLst>
              <a:ext uri="{FF2B5EF4-FFF2-40B4-BE49-F238E27FC236}">
                <a16:creationId xmlns:a16="http://schemas.microsoft.com/office/drawing/2014/main" id="{C1D643C1-5AE1-C04E-B796-3FE88D48F40C}"/>
              </a:ext>
            </a:extLst>
          </p:cNvPr>
          <p:cNvPicPr>
            <a:picLocks noGrp="1" noChangeAspect="1"/>
          </p:cNvPicPr>
          <p:nvPr>
            <p:ph idx="1"/>
          </p:nvPr>
        </p:nvPicPr>
        <p:blipFill>
          <a:blip r:embed="rId2"/>
          <a:stretch>
            <a:fillRect/>
          </a:stretch>
        </p:blipFill>
        <p:spPr>
          <a:xfrm>
            <a:off x="752472" y="2099181"/>
            <a:ext cx="9061930" cy="3140868"/>
          </a:xfrm>
        </p:spPr>
      </p:pic>
      <p:pic>
        <p:nvPicPr>
          <p:cNvPr id="7" name="Picture 6">
            <a:extLst>
              <a:ext uri="{FF2B5EF4-FFF2-40B4-BE49-F238E27FC236}">
                <a16:creationId xmlns:a16="http://schemas.microsoft.com/office/drawing/2014/main" id="{1C603ECD-05E8-0741-974D-D6B9FFC0DEA3}"/>
              </a:ext>
            </a:extLst>
          </p:cNvPr>
          <p:cNvPicPr>
            <a:picLocks noChangeAspect="1"/>
          </p:cNvPicPr>
          <p:nvPr/>
        </p:nvPicPr>
        <p:blipFill>
          <a:blip r:embed="rId3"/>
          <a:stretch>
            <a:fillRect/>
          </a:stretch>
        </p:blipFill>
        <p:spPr>
          <a:xfrm>
            <a:off x="838200" y="1938049"/>
            <a:ext cx="9204325" cy="4554826"/>
          </a:xfrm>
          <a:prstGeom prst="rect">
            <a:avLst/>
          </a:prstGeom>
        </p:spPr>
      </p:pic>
      <p:pic>
        <p:nvPicPr>
          <p:cNvPr id="9" name="Picture 8">
            <a:extLst>
              <a:ext uri="{FF2B5EF4-FFF2-40B4-BE49-F238E27FC236}">
                <a16:creationId xmlns:a16="http://schemas.microsoft.com/office/drawing/2014/main" id="{D0A14E36-2C18-1143-9B36-C5E78FF29A8A}"/>
              </a:ext>
            </a:extLst>
          </p:cNvPr>
          <p:cNvPicPr>
            <a:picLocks noChangeAspect="1"/>
          </p:cNvPicPr>
          <p:nvPr/>
        </p:nvPicPr>
        <p:blipFill rotWithShape="1">
          <a:blip r:embed="rId4"/>
          <a:srcRect b="20483"/>
          <a:stretch/>
        </p:blipFill>
        <p:spPr>
          <a:xfrm>
            <a:off x="514350" y="2139771"/>
            <a:ext cx="11163300" cy="3100278"/>
          </a:xfrm>
          <a:prstGeom prst="rect">
            <a:avLst/>
          </a:prstGeom>
        </p:spPr>
      </p:pic>
      <p:pic>
        <p:nvPicPr>
          <p:cNvPr id="11" name="Picture 10">
            <a:extLst>
              <a:ext uri="{FF2B5EF4-FFF2-40B4-BE49-F238E27FC236}">
                <a16:creationId xmlns:a16="http://schemas.microsoft.com/office/drawing/2014/main" id="{C6814037-D2C9-C941-8A5A-01A21668B57F}"/>
              </a:ext>
            </a:extLst>
          </p:cNvPr>
          <p:cNvPicPr>
            <a:picLocks noChangeAspect="1"/>
          </p:cNvPicPr>
          <p:nvPr/>
        </p:nvPicPr>
        <p:blipFill>
          <a:blip r:embed="rId5"/>
          <a:stretch>
            <a:fillRect/>
          </a:stretch>
        </p:blipFill>
        <p:spPr>
          <a:xfrm>
            <a:off x="5885650" y="1899323"/>
            <a:ext cx="6314287" cy="4958677"/>
          </a:xfrm>
          <a:prstGeom prst="rect">
            <a:avLst/>
          </a:prstGeom>
        </p:spPr>
      </p:pic>
    </p:spTree>
    <p:extLst>
      <p:ext uri="{BB962C8B-B14F-4D97-AF65-F5344CB8AC3E}">
        <p14:creationId xmlns:p14="http://schemas.microsoft.com/office/powerpoint/2010/main" val="345953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8600" y="337166"/>
            <a:ext cx="10515600" cy="884477"/>
          </a:xfrm>
          <a:prstGeom prst="rect">
            <a:avLst/>
          </a:prstGeom>
        </p:spPr>
        <p:txBody>
          <a:bodyPr/>
          <a:lstStyle>
            <a:lvl1pPr algn="l" defTabSz="914400" rtl="0" eaLnBrk="1" latinLnBrk="0" hangingPunct="1">
              <a:lnSpc>
                <a:spcPct val="90000"/>
              </a:lnSpc>
              <a:spcBef>
                <a:spcPct val="0"/>
              </a:spcBef>
              <a:buNone/>
              <a:defRPr sz="3600" b="1" kern="1200">
                <a:solidFill>
                  <a:schemeClr val="accent2"/>
                </a:solidFill>
                <a:latin typeface="+mj-lt"/>
                <a:ea typeface="+mj-ea"/>
                <a:cs typeface="+mj-cs"/>
              </a:defRPr>
            </a:lvl1pPr>
          </a:lstStyle>
          <a:p>
            <a:r>
              <a:rPr lang="en-US" b="0" dirty="0">
                <a:solidFill>
                  <a:schemeClr val="tx1"/>
                </a:solidFill>
              </a:rPr>
              <a:t>Matrix factorization (e.g. PCA)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730" y="1673588"/>
            <a:ext cx="7410450" cy="3429000"/>
          </a:xfrm>
          <a:prstGeom prst="rect">
            <a:avLst/>
          </a:prstGeom>
        </p:spPr>
      </p:pic>
      <p:pic>
        <p:nvPicPr>
          <p:cNvPr id="6" name="Picture 5"/>
          <p:cNvPicPr>
            <a:picLocks noChangeAspect="1"/>
          </p:cNvPicPr>
          <p:nvPr/>
        </p:nvPicPr>
        <p:blipFill rotWithShape="1">
          <a:blip r:embed="rId3"/>
          <a:srcRect r="51210"/>
          <a:stretch/>
        </p:blipFill>
        <p:spPr>
          <a:xfrm>
            <a:off x="2142730" y="1673588"/>
            <a:ext cx="3615559" cy="3429000"/>
          </a:xfrm>
          <a:prstGeom prst="rect">
            <a:avLst/>
          </a:prstGeom>
        </p:spPr>
      </p:pic>
      <p:sp>
        <p:nvSpPr>
          <p:cNvPr id="7" name="Rectangle 6"/>
          <p:cNvSpPr/>
          <p:nvPr/>
        </p:nvSpPr>
        <p:spPr>
          <a:xfrm rot="16200000">
            <a:off x="1585531" y="2923893"/>
            <a:ext cx="963725" cy="369332"/>
          </a:xfrm>
          <a:prstGeom prst="rect">
            <a:avLst/>
          </a:prstGeom>
        </p:spPr>
        <p:txBody>
          <a:bodyPr wrap="none">
            <a:spAutoFit/>
          </a:bodyPr>
          <a:lstStyle/>
          <a:p>
            <a:r>
              <a:rPr lang="en-US" dirty="0"/>
              <a:t>Gene 1 </a:t>
            </a:r>
          </a:p>
        </p:txBody>
      </p:sp>
      <p:sp>
        <p:nvSpPr>
          <p:cNvPr id="8" name="Rectangle 7"/>
          <p:cNvSpPr/>
          <p:nvPr/>
        </p:nvSpPr>
        <p:spPr>
          <a:xfrm>
            <a:off x="3468646" y="5122002"/>
            <a:ext cx="963725" cy="369332"/>
          </a:xfrm>
          <a:prstGeom prst="rect">
            <a:avLst/>
          </a:prstGeom>
        </p:spPr>
        <p:txBody>
          <a:bodyPr wrap="none">
            <a:spAutoFit/>
          </a:bodyPr>
          <a:lstStyle/>
          <a:p>
            <a:r>
              <a:rPr lang="en-US" dirty="0"/>
              <a:t>Gene 2 </a:t>
            </a:r>
          </a:p>
        </p:txBody>
      </p:sp>
      <p:pic>
        <p:nvPicPr>
          <p:cNvPr id="1026" name="Picture 2" descr="GraphPad Prism 9 Statistics Guide - Graphs for Principal Component Analys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9200" y="152400"/>
            <a:ext cx="2953510" cy="18858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80+ King Tut Cartoon Stock Illustrations, Royalty-Free Vector Graphics &amp;  Clip Art - iStock">
            <a:extLst>
              <a:ext uri="{FF2B5EF4-FFF2-40B4-BE49-F238E27FC236}">
                <a16:creationId xmlns:a16="http://schemas.microsoft.com/office/drawing/2014/main" id="{D4081B19-61EF-7C44-B733-468677AA32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3180" y="4012056"/>
            <a:ext cx="2344711" cy="234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15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1AF4-277D-8348-A0C8-1CA7C0E79514}"/>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A6E0AD21-4771-484C-8200-27E396C50EDC}"/>
              </a:ext>
            </a:extLst>
          </p:cNvPr>
          <p:cNvPicPr>
            <a:picLocks noGrp="1" noChangeAspect="1"/>
          </p:cNvPicPr>
          <p:nvPr>
            <p:ph idx="1"/>
          </p:nvPr>
        </p:nvPicPr>
        <p:blipFill>
          <a:blip r:embed="rId2"/>
          <a:stretch>
            <a:fillRect/>
          </a:stretch>
        </p:blipFill>
        <p:spPr>
          <a:xfrm>
            <a:off x="838200" y="787173"/>
            <a:ext cx="7069840" cy="4943874"/>
          </a:xfrm>
        </p:spPr>
      </p:pic>
    </p:spTree>
    <p:extLst>
      <p:ext uri="{BB962C8B-B14F-4D97-AF65-F5344CB8AC3E}">
        <p14:creationId xmlns:p14="http://schemas.microsoft.com/office/powerpoint/2010/main" val="3810293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E0DB2-C797-2641-89BA-94AFE0E767C0}"/>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6DF177E9-CEDF-0D49-B474-48670799F8C0}"/>
              </a:ext>
            </a:extLst>
          </p:cNvPr>
          <p:cNvPicPr>
            <a:picLocks noGrp="1" noChangeAspect="1"/>
          </p:cNvPicPr>
          <p:nvPr>
            <p:ph idx="1"/>
          </p:nvPr>
        </p:nvPicPr>
        <p:blipFill>
          <a:blip r:embed="rId2"/>
          <a:stretch>
            <a:fillRect/>
          </a:stretch>
        </p:blipFill>
        <p:spPr>
          <a:xfrm>
            <a:off x="838200" y="1989770"/>
            <a:ext cx="10529723" cy="4725353"/>
          </a:xfrm>
          <a:prstGeom prst="rect">
            <a:avLst/>
          </a:prstGeom>
          <a:ln>
            <a:noFill/>
          </a:ln>
          <a:effectLst>
            <a:softEdge rad="112500"/>
          </a:effectLst>
        </p:spPr>
      </p:pic>
    </p:spTree>
    <p:extLst>
      <p:ext uri="{BB962C8B-B14F-4D97-AF65-F5344CB8AC3E}">
        <p14:creationId xmlns:p14="http://schemas.microsoft.com/office/powerpoint/2010/main" val="2523064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89AD-39BC-BC44-B948-8B31D6DB1197}"/>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E04DA201-E5B2-2D47-A024-8E2E763E536D}"/>
              </a:ext>
            </a:extLst>
          </p:cNvPr>
          <p:cNvPicPr>
            <a:picLocks noGrp="1" noChangeAspect="1"/>
          </p:cNvPicPr>
          <p:nvPr>
            <p:ph idx="1"/>
          </p:nvPr>
        </p:nvPicPr>
        <p:blipFill>
          <a:blip r:embed="rId2"/>
          <a:stretch>
            <a:fillRect/>
          </a:stretch>
        </p:blipFill>
        <p:spPr>
          <a:xfrm>
            <a:off x="1052871" y="1690688"/>
            <a:ext cx="9333149" cy="4839653"/>
          </a:xfrm>
          <a:prstGeom prst="rect">
            <a:avLst/>
          </a:prstGeom>
          <a:ln>
            <a:noFill/>
          </a:ln>
          <a:effectLst>
            <a:softEdge rad="112500"/>
          </a:effectLst>
        </p:spPr>
      </p:pic>
    </p:spTree>
    <p:extLst>
      <p:ext uri="{BB962C8B-B14F-4D97-AF65-F5344CB8AC3E}">
        <p14:creationId xmlns:p14="http://schemas.microsoft.com/office/powerpoint/2010/main" val="844225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E8F9-FD12-B746-8FAD-6D3F427B0825}"/>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6C220A9F-B25B-4D40-A952-F39B1E069508}"/>
              </a:ext>
            </a:extLst>
          </p:cNvPr>
          <p:cNvPicPr>
            <a:picLocks noGrp="1" noChangeAspect="1"/>
          </p:cNvPicPr>
          <p:nvPr>
            <p:ph idx="1"/>
          </p:nvPr>
        </p:nvPicPr>
        <p:blipFill>
          <a:blip r:embed="rId2"/>
          <a:stretch>
            <a:fillRect/>
          </a:stretch>
        </p:blipFill>
        <p:spPr>
          <a:xfrm>
            <a:off x="0" y="514351"/>
            <a:ext cx="12099767" cy="6343650"/>
          </a:xfrm>
        </p:spPr>
      </p:pic>
    </p:spTree>
    <p:extLst>
      <p:ext uri="{BB962C8B-B14F-4D97-AF65-F5344CB8AC3E}">
        <p14:creationId xmlns:p14="http://schemas.microsoft.com/office/powerpoint/2010/main" val="2585396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F2CD-05FA-0444-B48E-B20DE5D90964}"/>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9E4C2E63-13E7-6D4F-93DF-3C7207FDFAF2}"/>
              </a:ext>
            </a:extLst>
          </p:cNvPr>
          <p:cNvPicPr>
            <a:picLocks noGrp="1" noChangeAspect="1"/>
          </p:cNvPicPr>
          <p:nvPr>
            <p:ph idx="1"/>
          </p:nvPr>
        </p:nvPicPr>
        <p:blipFill rotWithShape="1">
          <a:blip r:embed="rId2"/>
          <a:srcRect t="8811" b="8105"/>
          <a:stretch/>
        </p:blipFill>
        <p:spPr>
          <a:xfrm>
            <a:off x="165779" y="1676398"/>
            <a:ext cx="12026221" cy="5063067"/>
          </a:xfrm>
          <a:prstGeom prst="rect">
            <a:avLst/>
          </a:prstGeom>
          <a:ln>
            <a:noFill/>
          </a:ln>
          <a:effectLst>
            <a:softEdge rad="112500"/>
          </a:effectLst>
        </p:spPr>
      </p:pic>
    </p:spTree>
    <p:extLst>
      <p:ext uri="{BB962C8B-B14F-4D97-AF65-F5344CB8AC3E}">
        <p14:creationId xmlns:p14="http://schemas.microsoft.com/office/powerpoint/2010/main" val="664046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6A08-A590-2649-A762-8DB7D5E7A6AA}"/>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357AA7BC-E703-D34F-B965-159E032ED532}"/>
              </a:ext>
            </a:extLst>
          </p:cNvPr>
          <p:cNvPicPr>
            <a:picLocks noGrp="1" noChangeAspect="1"/>
          </p:cNvPicPr>
          <p:nvPr>
            <p:ph idx="1"/>
          </p:nvPr>
        </p:nvPicPr>
        <p:blipFill>
          <a:blip r:embed="rId2"/>
          <a:stretch>
            <a:fillRect/>
          </a:stretch>
        </p:blipFill>
        <p:spPr>
          <a:xfrm>
            <a:off x="0" y="528639"/>
            <a:ext cx="12110180" cy="6329362"/>
          </a:xfrm>
        </p:spPr>
      </p:pic>
    </p:spTree>
    <p:extLst>
      <p:ext uri="{BB962C8B-B14F-4D97-AF65-F5344CB8AC3E}">
        <p14:creationId xmlns:p14="http://schemas.microsoft.com/office/powerpoint/2010/main" val="21729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p:nvPr/>
        </p:nvSpPr>
        <p:spPr>
          <a:xfrm>
            <a:off x="1455763" y="1782674"/>
            <a:ext cx="3544035" cy="2688051"/>
          </a:xfrm>
          <a:prstGeom prst="rect">
            <a:avLst/>
          </a:prstGeom>
          <a:blipFill>
            <a:blip r:embed="rId2" cstate="print"/>
            <a:stretch>
              <a:fillRect/>
            </a:stretch>
          </a:blipFill>
        </p:spPr>
        <p:txBody>
          <a:bodyPr wrap="square" lIns="0" tIns="0" rIns="0" bIns="0" rtlCol="0"/>
          <a:lstStyle/>
          <a:p>
            <a:endParaRPr/>
          </a:p>
        </p:txBody>
      </p:sp>
      <p:sp>
        <p:nvSpPr>
          <p:cNvPr id="34" name="Title 1"/>
          <p:cNvSpPr>
            <a:spLocks noGrp="1"/>
          </p:cNvSpPr>
          <p:nvPr>
            <p:ph type="title"/>
          </p:nvPr>
        </p:nvSpPr>
        <p:spPr>
          <a:xfrm>
            <a:off x="228600" y="242308"/>
            <a:ext cx="8434918" cy="677108"/>
          </a:xfrm>
          <a:solidFill>
            <a:schemeClr val="bg1"/>
          </a:solidFill>
        </p:spPr>
        <p:txBody>
          <a:bodyPr>
            <a:normAutofit fontScale="90000"/>
          </a:bodyPr>
          <a:lstStyle/>
          <a:p>
            <a:r>
              <a:rPr lang="en-US" dirty="0">
                <a:solidFill>
                  <a:schemeClr val="tx1"/>
                </a:solidFill>
              </a:rPr>
              <a:t>Purpose of omics analysis </a:t>
            </a:r>
          </a:p>
        </p:txBody>
      </p:sp>
      <p:sp>
        <p:nvSpPr>
          <p:cNvPr id="30" name="object 17"/>
          <p:cNvSpPr/>
          <p:nvPr/>
        </p:nvSpPr>
        <p:spPr>
          <a:xfrm>
            <a:off x="7831204" y="2001202"/>
            <a:ext cx="2970146" cy="2250996"/>
          </a:xfrm>
          <a:prstGeom prst="rect">
            <a:avLst/>
          </a:prstGeom>
          <a:blipFill>
            <a:blip r:embed="rId3" cstate="print"/>
            <a:stretch>
              <a:fillRect/>
            </a:stretch>
          </a:blipFill>
        </p:spPr>
        <p:txBody>
          <a:bodyPr wrap="square" lIns="0" tIns="0" rIns="0" bIns="0" rtlCol="0"/>
          <a:lstStyle/>
          <a:p>
            <a:endParaRPr/>
          </a:p>
        </p:txBody>
      </p:sp>
      <p:sp>
        <p:nvSpPr>
          <p:cNvPr id="31" name="Rectangle 30"/>
          <p:cNvSpPr/>
          <p:nvPr/>
        </p:nvSpPr>
        <p:spPr>
          <a:xfrm>
            <a:off x="10388977" y="6550042"/>
            <a:ext cx="1768113" cy="276999"/>
          </a:xfrm>
          <a:prstGeom prst="rect">
            <a:avLst/>
          </a:prstGeom>
        </p:spPr>
        <p:txBody>
          <a:bodyPr wrap="none">
            <a:spAutoFit/>
          </a:bodyPr>
          <a:lstStyle/>
          <a:p>
            <a:r>
              <a:rPr lang="en-US" sz="1200" dirty="0" err="1"/>
              <a:t>Schuurman</a:t>
            </a:r>
            <a:r>
              <a:rPr lang="en-US" sz="1200" dirty="0"/>
              <a:t> et al., 2021</a:t>
            </a:r>
          </a:p>
        </p:txBody>
      </p:sp>
      <p:sp>
        <p:nvSpPr>
          <p:cNvPr id="11" name="Slide Number Placeholder 3"/>
          <p:cNvSpPr>
            <a:spLocks noGrp="1"/>
          </p:cNvSpPr>
          <p:nvPr>
            <p:ph type="sldNum" sz="quarter" idx="4294967295"/>
          </p:nvPr>
        </p:nvSpPr>
        <p:spPr>
          <a:xfrm>
            <a:off x="9017377" y="6507373"/>
            <a:ext cx="2743200" cy="230784"/>
          </a:xfrm>
          <a:prstGeom prst="rect">
            <a:avLst/>
          </a:prstGeom>
        </p:spPr>
        <p:txBody>
          <a:bodyPr/>
          <a:lstStyle/>
          <a:p>
            <a:pPr algn="r"/>
            <a:fld id="{A814E660-BF25-4843-B2A0-93C6E2B6253B}" type="slidenum">
              <a:rPr lang="en-BE" sz="1000" b="1" smtClean="0"/>
              <a:pPr algn="r"/>
              <a:t>3</a:t>
            </a:fld>
            <a:endParaRPr lang="en-BE" sz="1000" b="1" dirty="0"/>
          </a:p>
        </p:txBody>
      </p:sp>
      <p:sp>
        <p:nvSpPr>
          <p:cNvPr id="27" name="object 18"/>
          <p:cNvSpPr txBox="1"/>
          <p:nvPr/>
        </p:nvSpPr>
        <p:spPr>
          <a:xfrm>
            <a:off x="1804877" y="4640050"/>
            <a:ext cx="3666822" cy="259045"/>
          </a:xfrm>
          <a:prstGeom prst="rect">
            <a:avLst/>
          </a:prstGeom>
        </p:spPr>
        <p:txBody>
          <a:bodyPr vert="horz" wrap="square" lIns="0" tIns="12700" rIns="0" bIns="0" rtlCol="0">
            <a:spAutoFit/>
          </a:bodyPr>
          <a:lstStyle/>
          <a:p>
            <a:pPr marL="12700">
              <a:lnSpc>
                <a:spcPct val="100000"/>
              </a:lnSpc>
              <a:spcBef>
                <a:spcPts val="100"/>
              </a:spcBef>
            </a:pPr>
            <a:r>
              <a:rPr sz="1600" b="1" spc="-10" dirty="0">
                <a:latin typeface="Carlito"/>
                <a:cs typeface="Carlito"/>
              </a:rPr>
              <a:t>Inference </a:t>
            </a:r>
            <a:r>
              <a:rPr sz="1600" b="1" spc="-5" dirty="0">
                <a:latin typeface="Carlito"/>
                <a:cs typeface="Carlito"/>
              </a:rPr>
              <a:t>sources </a:t>
            </a:r>
            <a:r>
              <a:rPr sz="1600" b="1" dirty="0">
                <a:latin typeface="Carlito"/>
                <a:cs typeface="Carlito"/>
              </a:rPr>
              <a:t>of</a:t>
            </a:r>
            <a:r>
              <a:rPr sz="1600" b="1" spc="-15" dirty="0">
                <a:latin typeface="Carlito"/>
                <a:cs typeface="Carlito"/>
              </a:rPr>
              <a:t> </a:t>
            </a:r>
            <a:r>
              <a:rPr sz="1600" b="1" spc="-10" dirty="0">
                <a:latin typeface="Carlito"/>
                <a:cs typeface="Carlito"/>
              </a:rPr>
              <a:t>variability</a:t>
            </a:r>
            <a:endParaRPr sz="1600" b="1" dirty="0">
              <a:latin typeface="Carlito"/>
              <a:cs typeface="Carlito"/>
            </a:endParaRPr>
          </a:p>
        </p:txBody>
      </p:sp>
      <p:sp>
        <p:nvSpPr>
          <p:cNvPr id="28" name="object 19"/>
          <p:cNvSpPr txBox="1"/>
          <p:nvPr/>
        </p:nvSpPr>
        <p:spPr>
          <a:xfrm>
            <a:off x="8008144" y="4510527"/>
            <a:ext cx="3363341" cy="25904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Carlito"/>
                <a:cs typeface="Carlito"/>
              </a:rPr>
              <a:t>Identify samples</a:t>
            </a:r>
            <a:r>
              <a:rPr lang="en-US" sz="1600" b="1" spc="370" dirty="0">
                <a:latin typeface="Carlito"/>
                <a:cs typeface="Carlito"/>
              </a:rPr>
              <a:t> </a:t>
            </a:r>
            <a:r>
              <a:rPr sz="1600" b="1" spc="-5" dirty="0">
                <a:latin typeface="Carlito"/>
                <a:cs typeface="Carlito"/>
              </a:rPr>
              <a:t>subgroups</a:t>
            </a:r>
            <a:endParaRPr sz="1600" b="1" dirty="0">
              <a:latin typeface="Carlito"/>
              <a:cs typeface="Carlito"/>
            </a:endParaRPr>
          </a:p>
        </p:txBody>
      </p:sp>
      <p:sp>
        <p:nvSpPr>
          <p:cNvPr id="2" name="AutoShape 2" descr="Normal Distributions | Navaneesh Kumar | nowke.github.io">
            <a:extLst>
              <a:ext uri="{FF2B5EF4-FFF2-40B4-BE49-F238E27FC236}">
                <a16:creationId xmlns:a16="http://schemas.microsoft.com/office/drawing/2014/main" id="{E6D0F233-E6DE-D049-B811-5B0BC55FF1C0}"/>
              </a:ext>
            </a:extLst>
          </p:cNvPr>
          <p:cNvSpPr>
            <a:spLocks noChangeAspect="1" noChangeArrowheads="1"/>
          </p:cNvSpPr>
          <p:nvPr/>
        </p:nvSpPr>
        <p:spPr bwMode="auto">
          <a:xfrm>
            <a:off x="5943600" y="3276600"/>
            <a:ext cx="4129088" cy="41290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3" name="Picture 2">
            <a:extLst>
              <a:ext uri="{FF2B5EF4-FFF2-40B4-BE49-F238E27FC236}">
                <a16:creationId xmlns:a16="http://schemas.microsoft.com/office/drawing/2014/main" id="{BC4CC6BC-F713-8A4E-A895-ABF61DEA00A9}"/>
              </a:ext>
            </a:extLst>
          </p:cNvPr>
          <p:cNvPicPr>
            <a:picLocks noChangeAspect="1"/>
          </p:cNvPicPr>
          <p:nvPr/>
        </p:nvPicPr>
        <p:blipFill>
          <a:blip r:embed="rId4"/>
          <a:stretch>
            <a:fillRect/>
          </a:stretch>
        </p:blipFill>
        <p:spPr>
          <a:xfrm>
            <a:off x="1597501" y="4941220"/>
            <a:ext cx="4129088" cy="1885822"/>
          </a:xfrm>
          <a:prstGeom prst="rect">
            <a:avLst/>
          </a:prstGeom>
        </p:spPr>
      </p:pic>
      <p:pic>
        <p:nvPicPr>
          <p:cNvPr id="12" name="Picture 2" descr="80+ King Tut Cartoon Stock Illustrations, Royalty-Free Vector Graphics &amp;  Clip Art - iStock">
            <a:extLst>
              <a:ext uri="{FF2B5EF4-FFF2-40B4-BE49-F238E27FC236}">
                <a16:creationId xmlns:a16="http://schemas.microsoft.com/office/drawing/2014/main" id="{06DE6F10-1323-1E42-BD83-021089021D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3707" y="154573"/>
            <a:ext cx="1588300" cy="158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10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27"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4D88-1291-544F-9112-6688D049C1BF}"/>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CFA8233E-8E5F-564F-B281-C9335275D646}"/>
              </a:ext>
            </a:extLst>
          </p:cNvPr>
          <p:cNvPicPr>
            <a:picLocks noGrp="1" noChangeAspect="1"/>
          </p:cNvPicPr>
          <p:nvPr>
            <p:ph idx="1"/>
          </p:nvPr>
        </p:nvPicPr>
        <p:blipFill>
          <a:blip r:embed="rId2"/>
          <a:stretch>
            <a:fillRect/>
          </a:stretch>
        </p:blipFill>
        <p:spPr>
          <a:xfrm>
            <a:off x="0" y="365125"/>
            <a:ext cx="11904989" cy="6492875"/>
          </a:xfrm>
        </p:spPr>
      </p:pic>
    </p:spTree>
    <p:extLst>
      <p:ext uri="{BB962C8B-B14F-4D97-AF65-F5344CB8AC3E}">
        <p14:creationId xmlns:p14="http://schemas.microsoft.com/office/powerpoint/2010/main" val="4093129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6A3B-3532-DF46-B47F-0809E4AFE7CA}"/>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0EF03EC0-6E09-524A-8A16-41FAA468AB64}"/>
              </a:ext>
            </a:extLst>
          </p:cNvPr>
          <p:cNvPicPr>
            <a:picLocks noGrp="1" noChangeAspect="1"/>
          </p:cNvPicPr>
          <p:nvPr>
            <p:ph idx="1"/>
          </p:nvPr>
        </p:nvPicPr>
        <p:blipFill>
          <a:blip r:embed="rId2"/>
          <a:stretch>
            <a:fillRect/>
          </a:stretch>
        </p:blipFill>
        <p:spPr>
          <a:xfrm>
            <a:off x="-1" y="100013"/>
            <a:ext cx="12086561" cy="6757987"/>
          </a:xfrm>
        </p:spPr>
      </p:pic>
    </p:spTree>
    <p:extLst>
      <p:ext uri="{BB962C8B-B14F-4D97-AF65-F5344CB8AC3E}">
        <p14:creationId xmlns:p14="http://schemas.microsoft.com/office/powerpoint/2010/main" val="2751181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B82EF-0476-AD43-8B16-A5B86154E710}"/>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8FF0FDB3-4509-1F4B-89CF-F780F0AA02D4}"/>
              </a:ext>
            </a:extLst>
          </p:cNvPr>
          <p:cNvPicPr>
            <a:picLocks noGrp="1" noChangeAspect="1"/>
          </p:cNvPicPr>
          <p:nvPr>
            <p:ph idx="1"/>
          </p:nvPr>
        </p:nvPicPr>
        <p:blipFill>
          <a:blip r:embed="rId2"/>
          <a:stretch>
            <a:fillRect/>
          </a:stretch>
        </p:blipFill>
        <p:spPr>
          <a:xfrm>
            <a:off x="0" y="1"/>
            <a:ext cx="12177835" cy="6858000"/>
          </a:xfrm>
        </p:spPr>
      </p:pic>
    </p:spTree>
    <p:extLst>
      <p:ext uri="{BB962C8B-B14F-4D97-AF65-F5344CB8AC3E}">
        <p14:creationId xmlns:p14="http://schemas.microsoft.com/office/powerpoint/2010/main" val="2169816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B3CFD-7616-844F-ABB8-A89061BBCECB}"/>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746AC283-D314-7344-B98F-561B162B87B6}"/>
              </a:ext>
            </a:extLst>
          </p:cNvPr>
          <p:cNvPicPr>
            <a:picLocks noGrp="1" noChangeAspect="1"/>
          </p:cNvPicPr>
          <p:nvPr>
            <p:ph idx="1"/>
          </p:nvPr>
        </p:nvPicPr>
        <p:blipFill rotWithShape="1">
          <a:blip r:embed="rId2"/>
          <a:srcRect t="4287"/>
          <a:stretch/>
        </p:blipFill>
        <p:spPr>
          <a:xfrm>
            <a:off x="0" y="-169333"/>
            <a:ext cx="12192000" cy="7027333"/>
          </a:xfrm>
          <a:prstGeom prst="rect">
            <a:avLst/>
          </a:prstGeom>
          <a:ln>
            <a:noFill/>
          </a:ln>
          <a:effectLst>
            <a:softEdge rad="112500"/>
          </a:effectLst>
        </p:spPr>
      </p:pic>
    </p:spTree>
    <p:extLst>
      <p:ext uri="{BB962C8B-B14F-4D97-AF65-F5344CB8AC3E}">
        <p14:creationId xmlns:p14="http://schemas.microsoft.com/office/powerpoint/2010/main" val="1042819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BD59-C22F-AF41-A3AA-008811993A57}"/>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7EC16923-CD9A-3C46-8344-8A11D5F25797}"/>
              </a:ext>
            </a:extLst>
          </p:cNvPr>
          <p:cNvPicPr>
            <a:picLocks noGrp="1" noChangeAspect="1"/>
          </p:cNvPicPr>
          <p:nvPr>
            <p:ph idx="1"/>
          </p:nvPr>
        </p:nvPicPr>
        <p:blipFill>
          <a:blip r:embed="rId2"/>
          <a:stretch>
            <a:fillRect/>
          </a:stretch>
        </p:blipFill>
        <p:spPr>
          <a:xfrm>
            <a:off x="0" y="0"/>
            <a:ext cx="12071701" cy="6874934"/>
          </a:xfrm>
        </p:spPr>
      </p:pic>
    </p:spTree>
    <p:extLst>
      <p:ext uri="{BB962C8B-B14F-4D97-AF65-F5344CB8AC3E}">
        <p14:creationId xmlns:p14="http://schemas.microsoft.com/office/powerpoint/2010/main" val="1670188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1286-E73C-EE40-A37C-6FB0768D3C79}"/>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C30370FF-D36E-2D45-8365-29971F4FCE62}"/>
              </a:ext>
            </a:extLst>
          </p:cNvPr>
          <p:cNvPicPr>
            <a:picLocks noGrp="1" noChangeAspect="1"/>
          </p:cNvPicPr>
          <p:nvPr>
            <p:ph idx="1"/>
          </p:nvPr>
        </p:nvPicPr>
        <p:blipFill>
          <a:blip r:embed="rId2"/>
          <a:stretch>
            <a:fillRect/>
          </a:stretch>
        </p:blipFill>
        <p:spPr>
          <a:xfrm>
            <a:off x="0" y="1"/>
            <a:ext cx="12192000" cy="6858000"/>
          </a:xfrm>
        </p:spPr>
      </p:pic>
    </p:spTree>
    <p:extLst>
      <p:ext uri="{BB962C8B-B14F-4D97-AF65-F5344CB8AC3E}">
        <p14:creationId xmlns:p14="http://schemas.microsoft.com/office/powerpoint/2010/main" val="3857172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1C07B-CA5F-3F42-8465-0E247BA55DE2}"/>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0B4035B5-077C-304C-A82A-FAC219142486}"/>
              </a:ext>
            </a:extLst>
          </p:cNvPr>
          <p:cNvPicPr>
            <a:picLocks noGrp="1" noChangeAspect="1"/>
          </p:cNvPicPr>
          <p:nvPr>
            <p:ph idx="1"/>
          </p:nvPr>
        </p:nvPicPr>
        <p:blipFill>
          <a:blip r:embed="rId2"/>
          <a:stretch>
            <a:fillRect/>
          </a:stretch>
        </p:blipFill>
        <p:spPr>
          <a:xfrm>
            <a:off x="0" y="1"/>
            <a:ext cx="12197649" cy="6858000"/>
          </a:xfrm>
        </p:spPr>
      </p:pic>
    </p:spTree>
    <p:extLst>
      <p:ext uri="{BB962C8B-B14F-4D97-AF65-F5344CB8AC3E}">
        <p14:creationId xmlns:p14="http://schemas.microsoft.com/office/powerpoint/2010/main" val="3335260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66E4-C96C-2243-847C-17D1CA5B830E}"/>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33C8CA25-38B3-B947-BCDB-C726AAF5A511}"/>
              </a:ext>
            </a:extLst>
          </p:cNvPr>
          <p:cNvPicPr>
            <a:picLocks noGrp="1" noChangeAspect="1"/>
          </p:cNvPicPr>
          <p:nvPr>
            <p:ph idx="1"/>
          </p:nvPr>
        </p:nvPicPr>
        <p:blipFill>
          <a:blip r:embed="rId2"/>
          <a:stretch>
            <a:fillRect/>
          </a:stretch>
        </p:blipFill>
        <p:spPr>
          <a:xfrm>
            <a:off x="0" y="0"/>
            <a:ext cx="12142469" cy="6858001"/>
          </a:xfrm>
        </p:spPr>
      </p:pic>
    </p:spTree>
    <p:extLst>
      <p:ext uri="{BB962C8B-B14F-4D97-AF65-F5344CB8AC3E}">
        <p14:creationId xmlns:p14="http://schemas.microsoft.com/office/powerpoint/2010/main" val="4088736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FE2C-5213-ED40-AC7B-BE8786EC7C9A}"/>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94924F00-D155-F649-BEB6-71953E2E67DA}"/>
              </a:ext>
            </a:extLst>
          </p:cNvPr>
          <p:cNvPicPr>
            <a:picLocks noGrp="1" noChangeAspect="1"/>
          </p:cNvPicPr>
          <p:nvPr>
            <p:ph idx="1"/>
          </p:nvPr>
        </p:nvPicPr>
        <p:blipFill>
          <a:blip r:embed="rId2"/>
          <a:stretch>
            <a:fillRect/>
          </a:stretch>
        </p:blipFill>
        <p:spPr>
          <a:xfrm>
            <a:off x="4740" y="1"/>
            <a:ext cx="12187260" cy="6858000"/>
          </a:xfrm>
        </p:spPr>
      </p:pic>
    </p:spTree>
    <p:extLst>
      <p:ext uri="{BB962C8B-B14F-4D97-AF65-F5344CB8AC3E}">
        <p14:creationId xmlns:p14="http://schemas.microsoft.com/office/powerpoint/2010/main" val="676722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2D8E-D5F1-8341-A18E-365CA1A774DD}"/>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B074AA69-778A-2442-ABF9-B3FC913CDEEC}"/>
              </a:ext>
            </a:extLst>
          </p:cNvPr>
          <p:cNvPicPr>
            <a:picLocks noGrp="1" noChangeAspect="1"/>
          </p:cNvPicPr>
          <p:nvPr>
            <p:ph idx="1"/>
          </p:nvPr>
        </p:nvPicPr>
        <p:blipFill>
          <a:blip r:embed="rId2"/>
          <a:stretch>
            <a:fillRect/>
          </a:stretch>
        </p:blipFill>
        <p:spPr>
          <a:xfrm>
            <a:off x="1" y="-1"/>
            <a:ext cx="12192000" cy="6858001"/>
          </a:xfrm>
        </p:spPr>
      </p:pic>
    </p:spTree>
    <p:extLst>
      <p:ext uri="{BB962C8B-B14F-4D97-AF65-F5344CB8AC3E}">
        <p14:creationId xmlns:p14="http://schemas.microsoft.com/office/powerpoint/2010/main" val="594219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Graphic 54" descr="Man">
            <a:extLst>
              <a:ext uri="{FF2B5EF4-FFF2-40B4-BE49-F238E27FC236}">
                <a16:creationId xmlns:a16="http://schemas.microsoft.com/office/drawing/2014/main" id="{F50938A4-939C-44CE-8647-FB3629D676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4811" y="3294741"/>
            <a:ext cx="1663111" cy="1663111"/>
          </a:xfrm>
          <a:prstGeom prst="rect">
            <a:avLst/>
          </a:prstGeom>
        </p:spPr>
      </p:pic>
      <p:grpSp>
        <p:nvGrpSpPr>
          <p:cNvPr id="21" name="Group 20">
            <a:extLst>
              <a:ext uri="{FF2B5EF4-FFF2-40B4-BE49-F238E27FC236}">
                <a16:creationId xmlns:a16="http://schemas.microsoft.com/office/drawing/2014/main" id="{5D965DE1-7DC7-4A79-846D-DB5CFF509A2D}"/>
              </a:ext>
            </a:extLst>
          </p:cNvPr>
          <p:cNvGrpSpPr/>
          <p:nvPr/>
        </p:nvGrpSpPr>
        <p:grpSpPr>
          <a:xfrm>
            <a:off x="4101904" y="2593859"/>
            <a:ext cx="3988192" cy="2653392"/>
            <a:chOff x="4063804" y="2467248"/>
            <a:chExt cx="3988192" cy="2653392"/>
          </a:xfrm>
        </p:grpSpPr>
        <p:cxnSp>
          <p:nvCxnSpPr>
            <p:cNvPr id="11" name="Straight Connector 10">
              <a:extLst>
                <a:ext uri="{FF2B5EF4-FFF2-40B4-BE49-F238E27FC236}">
                  <a16:creationId xmlns:a16="http://schemas.microsoft.com/office/drawing/2014/main" id="{1AF126D5-7A25-4F8C-9561-2B0B17475924}"/>
                </a:ext>
              </a:extLst>
            </p:cNvPr>
            <p:cNvCxnSpPr/>
            <p:nvPr/>
          </p:nvCxnSpPr>
          <p:spPr>
            <a:xfrm>
              <a:off x="6057900" y="2785403"/>
              <a:ext cx="0" cy="2335237"/>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337DD05-4319-4134-9ECC-F2F54684ABE6}"/>
                </a:ext>
              </a:extLst>
            </p:cNvPr>
            <p:cNvSpPr txBox="1"/>
            <p:nvPr/>
          </p:nvSpPr>
          <p:spPr>
            <a:xfrm>
              <a:off x="4533315" y="2500489"/>
              <a:ext cx="1055077" cy="369332"/>
            </a:xfrm>
            <a:prstGeom prst="rect">
              <a:avLst/>
            </a:prstGeom>
            <a:noFill/>
            <a:ln>
              <a:noFill/>
            </a:ln>
          </p:spPr>
          <p:txBody>
            <a:bodyPr wrap="square" rtlCol="0">
              <a:spAutoFit/>
            </a:bodyPr>
            <a:lstStyle/>
            <a:p>
              <a:r>
                <a:rPr lang="en-US" b="1" dirty="0"/>
                <a:t>Healthy </a:t>
              </a:r>
            </a:p>
          </p:txBody>
        </p:sp>
        <p:sp>
          <p:nvSpPr>
            <p:cNvPr id="13" name="TextBox 12">
              <a:extLst>
                <a:ext uri="{FF2B5EF4-FFF2-40B4-BE49-F238E27FC236}">
                  <a16:creationId xmlns:a16="http://schemas.microsoft.com/office/drawing/2014/main" id="{12C69873-2F8E-44F7-920B-ACB37E0E1919}"/>
                </a:ext>
              </a:extLst>
            </p:cNvPr>
            <p:cNvSpPr txBox="1"/>
            <p:nvPr/>
          </p:nvSpPr>
          <p:spPr>
            <a:xfrm>
              <a:off x="6603611" y="2467248"/>
              <a:ext cx="1324462" cy="369332"/>
            </a:xfrm>
            <a:prstGeom prst="rect">
              <a:avLst/>
            </a:prstGeom>
            <a:noFill/>
            <a:ln>
              <a:noFill/>
            </a:ln>
          </p:spPr>
          <p:txBody>
            <a:bodyPr wrap="square" rtlCol="0">
              <a:spAutoFit/>
            </a:bodyPr>
            <a:lstStyle/>
            <a:p>
              <a:r>
                <a:rPr lang="en-US" b="1" dirty="0"/>
                <a:t>SARS Cov2</a:t>
              </a:r>
            </a:p>
          </p:txBody>
        </p:sp>
        <p:grpSp>
          <p:nvGrpSpPr>
            <p:cNvPr id="15" name="Content Placeholder 5" descr="Man">
              <a:extLst>
                <a:ext uri="{FF2B5EF4-FFF2-40B4-BE49-F238E27FC236}">
                  <a16:creationId xmlns:a16="http://schemas.microsoft.com/office/drawing/2014/main" id="{9CA8C3A0-4B10-4A6B-87C3-1F4242A8AA9B}"/>
                </a:ext>
              </a:extLst>
            </p:cNvPr>
            <p:cNvGrpSpPr/>
            <p:nvPr/>
          </p:nvGrpSpPr>
          <p:grpSpPr>
            <a:xfrm>
              <a:off x="4063804" y="2971800"/>
              <a:ext cx="1994096" cy="1994096"/>
              <a:chOff x="4063804" y="2971800"/>
              <a:chExt cx="1994096" cy="1994096"/>
            </a:xfrm>
          </p:grpSpPr>
          <p:sp>
            <p:nvSpPr>
              <p:cNvPr id="16" name="Freeform: Shape 15">
                <a:extLst>
                  <a:ext uri="{FF2B5EF4-FFF2-40B4-BE49-F238E27FC236}">
                    <a16:creationId xmlns:a16="http://schemas.microsoft.com/office/drawing/2014/main" id="{A9E4E3D9-2446-4407-98DE-C087280DBDB8}"/>
                  </a:ext>
                </a:extLst>
              </p:cNvPr>
              <p:cNvSpPr/>
              <p:nvPr/>
            </p:nvSpPr>
            <p:spPr>
              <a:xfrm>
                <a:off x="4894677" y="3034116"/>
                <a:ext cx="332349" cy="332349"/>
              </a:xfrm>
              <a:custGeom>
                <a:avLst/>
                <a:gdLst>
                  <a:gd name="connsiteX0" fmla="*/ 332349 w 332349"/>
                  <a:gd name="connsiteY0" fmla="*/ 166175 h 332349"/>
                  <a:gd name="connsiteX1" fmla="*/ 166175 w 332349"/>
                  <a:gd name="connsiteY1" fmla="*/ 332349 h 332349"/>
                  <a:gd name="connsiteX2" fmla="*/ 0 w 332349"/>
                  <a:gd name="connsiteY2" fmla="*/ 166175 h 332349"/>
                  <a:gd name="connsiteX3" fmla="*/ 166175 w 332349"/>
                  <a:gd name="connsiteY3" fmla="*/ 0 h 332349"/>
                  <a:gd name="connsiteX4" fmla="*/ 332349 w 332349"/>
                  <a:gd name="connsiteY4" fmla="*/ 166175 h 332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49" h="332349">
                    <a:moveTo>
                      <a:pt x="332349" y="166175"/>
                    </a:moveTo>
                    <a:cubicBezTo>
                      <a:pt x="332349" y="257950"/>
                      <a:pt x="257950" y="332349"/>
                      <a:pt x="166175" y="332349"/>
                    </a:cubicBezTo>
                    <a:cubicBezTo>
                      <a:pt x="74399" y="332349"/>
                      <a:pt x="0" y="257950"/>
                      <a:pt x="0" y="166175"/>
                    </a:cubicBezTo>
                    <a:cubicBezTo>
                      <a:pt x="0" y="74399"/>
                      <a:pt x="74399" y="0"/>
                      <a:pt x="166175" y="0"/>
                    </a:cubicBezTo>
                    <a:cubicBezTo>
                      <a:pt x="257950" y="0"/>
                      <a:pt x="332349" y="74399"/>
                      <a:pt x="332349" y="166175"/>
                    </a:cubicBezTo>
                    <a:close/>
                  </a:path>
                </a:pathLst>
              </a:custGeom>
              <a:solidFill>
                <a:schemeClr val="accent6">
                  <a:lumMod val="50000"/>
                </a:schemeClr>
              </a:solidFill>
              <a:ln w="2073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2AAE635-FF50-4C64-9D66-54F04C690C31}"/>
                  </a:ext>
                </a:extLst>
              </p:cNvPr>
              <p:cNvSpPr/>
              <p:nvPr/>
            </p:nvSpPr>
            <p:spPr>
              <a:xfrm>
                <a:off x="4603872" y="3408009"/>
                <a:ext cx="913961" cy="1495572"/>
              </a:xfrm>
              <a:custGeom>
                <a:avLst/>
                <a:gdLst>
                  <a:gd name="connsiteX0" fmla="*/ 909806 w 913960"/>
                  <a:gd name="connsiteY0" fmla="*/ 648081 h 1495572"/>
                  <a:gd name="connsiteX1" fmla="*/ 793484 w 913960"/>
                  <a:gd name="connsiteY1" fmla="*/ 153712 h 1495572"/>
                  <a:gd name="connsiteX2" fmla="*/ 768558 w 913960"/>
                  <a:gd name="connsiteY2" fmla="*/ 108014 h 1495572"/>
                  <a:gd name="connsiteX3" fmla="*/ 594074 w 913960"/>
                  <a:gd name="connsiteY3" fmla="*/ 16617 h 1495572"/>
                  <a:gd name="connsiteX4" fmla="*/ 456980 w 913960"/>
                  <a:gd name="connsiteY4" fmla="*/ 0 h 1495572"/>
                  <a:gd name="connsiteX5" fmla="*/ 319886 w 913960"/>
                  <a:gd name="connsiteY5" fmla="*/ 20772 h 1495572"/>
                  <a:gd name="connsiteX6" fmla="*/ 145403 w 913960"/>
                  <a:gd name="connsiteY6" fmla="*/ 112168 h 1495572"/>
                  <a:gd name="connsiteX7" fmla="*/ 120477 w 913960"/>
                  <a:gd name="connsiteY7" fmla="*/ 157866 h 1495572"/>
                  <a:gd name="connsiteX8" fmla="*/ 4154 w 913960"/>
                  <a:gd name="connsiteY8" fmla="*/ 652236 h 1495572"/>
                  <a:gd name="connsiteX9" fmla="*/ 0 w 913960"/>
                  <a:gd name="connsiteY9" fmla="*/ 673007 h 1495572"/>
                  <a:gd name="connsiteX10" fmla="*/ 83087 w 913960"/>
                  <a:gd name="connsiteY10" fmla="*/ 756095 h 1495572"/>
                  <a:gd name="connsiteX11" fmla="*/ 162020 w 913960"/>
                  <a:gd name="connsiteY11" fmla="*/ 693779 h 1495572"/>
                  <a:gd name="connsiteX12" fmla="*/ 249262 w 913960"/>
                  <a:gd name="connsiteY12" fmla="*/ 332349 h 1495572"/>
                  <a:gd name="connsiteX13" fmla="*/ 249262 w 913960"/>
                  <a:gd name="connsiteY13" fmla="*/ 1495572 h 1495572"/>
                  <a:gd name="connsiteX14" fmla="*/ 415437 w 913960"/>
                  <a:gd name="connsiteY14" fmla="*/ 1495572 h 1495572"/>
                  <a:gd name="connsiteX15" fmla="*/ 415437 w 913960"/>
                  <a:gd name="connsiteY15" fmla="*/ 747786 h 1495572"/>
                  <a:gd name="connsiteX16" fmla="*/ 498524 w 913960"/>
                  <a:gd name="connsiteY16" fmla="*/ 747786 h 1495572"/>
                  <a:gd name="connsiteX17" fmla="*/ 498524 w 913960"/>
                  <a:gd name="connsiteY17" fmla="*/ 1495572 h 1495572"/>
                  <a:gd name="connsiteX18" fmla="*/ 664699 w 913960"/>
                  <a:gd name="connsiteY18" fmla="*/ 1495572 h 1495572"/>
                  <a:gd name="connsiteX19" fmla="*/ 664699 w 913960"/>
                  <a:gd name="connsiteY19" fmla="*/ 328195 h 1495572"/>
                  <a:gd name="connsiteX20" fmla="*/ 751940 w 913960"/>
                  <a:gd name="connsiteY20" fmla="*/ 689625 h 1495572"/>
                  <a:gd name="connsiteX21" fmla="*/ 830873 w 913960"/>
                  <a:gd name="connsiteY21" fmla="*/ 751940 h 1495572"/>
                  <a:gd name="connsiteX22" fmla="*/ 913961 w 913960"/>
                  <a:gd name="connsiteY22" fmla="*/ 668853 h 1495572"/>
                  <a:gd name="connsiteX23" fmla="*/ 909806 w 913960"/>
                  <a:gd name="connsiteY23" fmla="*/ 648081 h 14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3960" h="1495572">
                    <a:moveTo>
                      <a:pt x="909806" y="648081"/>
                    </a:moveTo>
                    <a:lnTo>
                      <a:pt x="793484" y="153712"/>
                    </a:lnTo>
                    <a:cubicBezTo>
                      <a:pt x="789330" y="137094"/>
                      <a:pt x="781021" y="120477"/>
                      <a:pt x="768558" y="108014"/>
                    </a:cubicBezTo>
                    <a:cubicBezTo>
                      <a:pt x="718705" y="66470"/>
                      <a:pt x="660544" y="37389"/>
                      <a:pt x="594074" y="16617"/>
                    </a:cubicBezTo>
                    <a:cubicBezTo>
                      <a:pt x="548376" y="8309"/>
                      <a:pt x="502678" y="0"/>
                      <a:pt x="456980" y="0"/>
                    </a:cubicBezTo>
                    <a:cubicBezTo>
                      <a:pt x="411282" y="0"/>
                      <a:pt x="365584" y="8309"/>
                      <a:pt x="319886" y="20772"/>
                    </a:cubicBezTo>
                    <a:cubicBezTo>
                      <a:pt x="253416" y="37389"/>
                      <a:pt x="195255" y="70624"/>
                      <a:pt x="145403" y="112168"/>
                    </a:cubicBezTo>
                    <a:cubicBezTo>
                      <a:pt x="132940" y="124631"/>
                      <a:pt x="124631" y="141248"/>
                      <a:pt x="120477" y="157866"/>
                    </a:cubicBezTo>
                    <a:lnTo>
                      <a:pt x="4154" y="652236"/>
                    </a:lnTo>
                    <a:cubicBezTo>
                      <a:pt x="4154" y="656390"/>
                      <a:pt x="0" y="664699"/>
                      <a:pt x="0" y="673007"/>
                    </a:cubicBezTo>
                    <a:cubicBezTo>
                      <a:pt x="0" y="718705"/>
                      <a:pt x="37389" y="756095"/>
                      <a:pt x="83087" y="756095"/>
                    </a:cubicBezTo>
                    <a:cubicBezTo>
                      <a:pt x="120477" y="756095"/>
                      <a:pt x="153712" y="727014"/>
                      <a:pt x="162020" y="693779"/>
                    </a:cubicBezTo>
                    <a:lnTo>
                      <a:pt x="249262" y="332349"/>
                    </a:lnTo>
                    <a:lnTo>
                      <a:pt x="249262" y="1495572"/>
                    </a:lnTo>
                    <a:lnTo>
                      <a:pt x="415437" y="1495572"/>
                    </a:lnTo>
                    <a:lnTo>
                      <a:pt x="415437" y="747786"/>
                    </a:lnTo>
                    <a:lnTo>
                      <a:pt x="498524" y="747786"/>
                    </a:lnTo>
                    <a:lnTo>
                      <a:pt x="498524" y="1495572"/>
                    </a:lnTo>
                    <a:lnTo>
                      <a:pt x="664699" y="1495572"/>
                    </a:lnTo>
                    <a:lnTo>
                      <a:pt x="664699" y="328195"/>
                    </a:lnTo>
                    <a:lnTo>
                      <a:pt x="751940" y="689625"/>
                    </a:lnTo>
                    <a:cubicBezTo>
                      <a:pt x="760249" y="722860"/>
                      <a:pt x="793484" y="751940"/>
                      <a:pt x="830873" y="751940"/>
                    </a:cubicBezTo>
                    <a:cubicBezTo>
                      <a:pt x="876571" y="751940"/>
                      <a:pt x="913961" y="714551"/>
                      <a:pt x="913961" y="668853"/>
                    </a:cubicBezTo>
                    <a:cubicBezTo>
                      <a:pt x="913961" y="660544"/>
                      <a:pt x="909806" y="652236"/>
                      <a:pt x="909806" y="648081"/>
                    </a:cubicBezTo>
                    <a:close/>
                  </a:path>
                </a:pathLst>
              </a:custGeom>
              <a:solidFill>
                <a:schemeClr val="accent6">
                  <a:lumMod val="50000"/>
                </a:schemeClr>
              </a:solidFill>
              <a:ln w="20737" cap="flat">
                <a:noFill/>
                <a:prstDash val="solid"/>
                <a:miter/>
              </a:ln>
            </p:spPr>
            <p:txBody>
              <a:bodyPr rtlCol="0" anchor="ctr"/>
              <a:lstStyle/>
              <a:p>
                <a:endParaRPr lang="en-US"/>
              </a:p>
            </p:txBody>
          </p:sp>
        </p:grpSp>
        <p:grpSp>
          <p:nvGrpSpPr>
            <p:cNvPr id="18" name="Graphic 7" descr="Man">
              <a:extLst>
                <a:ext uri="{FF2B5EF4-FFF2-40B4-BE49-F238E27FC236}">
                  <a16:creationId xmlns:a16="http://schemas.microsoft.com/office/drawing/2014/main" id="{F4417B47-0236-4004-924F-B6F28D33A1BA}"/>
                </a:ext>
              </a:extLst>
            </p:cNvPr>
            <p:cNvGrpSpPr/>
            <p:nvPr/>
          </p:nvGrpSpPr>
          <p:grpSpPr>
            <a:xfrm>
              <a:off x="6057900" y="2971800"/>
              <a:ext cx="1994096" cy="1994096"/>
              <a:chOff x="6057900" y="2971800"/>
              <a:chExt cx="1994096" cy="1994096"/>
            </a:xfrm>
          </p:grpSpPr>
          <p:sp>
            <p:nvSpPr>
              <p:cNvPr id="19" name="Freeform: Shape 18">
                <a:extLst>
                  <a:ext uri="{FF2B5EF4-FFF2-40B4-BE49-F238E27FC236}">
                    <a16:creationId xmlns:a16="http://schemas.microsoft.com/office/drawing/2014/main" id="{004587BF-52AB-4385-89C9-1AE500718415}"/>
                  </a:ext>
                </a:extLst>
              </p:cNvPr>
              <p:cNvSpPr/>
              <p:nvPr/>
            </p:nvSpPr>
            <p:spPr>
              <a:xfrm>
                <a:off x="6888773" y="3034116"/>
                <a:ext cx="332349" cy="332349"/>
              </a:xfrm>
              <a:custGeom>
                <a:avLst/>
                <a:gdLst>
                  <a:gd name="connsiteX0" fmla="*/ 332349 w 332349"/>
                  <a:gd name="connsiteY0" fmla="*/ 166175 h 332349"/>
                  <a:gd name="connsiteX1" fmla="*/ 166175 w 332349"/>
                  <a:gd name="connsiteY1" fmla="*/ 332349 h 332349"/>
                  <a:gd name="connsiteX2" fmla="*/ 0 w 332349"/>
                  <a:gd name="connsiteY2" fmla="*/ 166175 h 332349"/>
                  <a:gd name="connsiteX3" fmla="*/ 166175 w 332349"/>
                  <a:gd name="connsiteY3" fmla="*/ 0 h 332349"/>
                  <a:gd name="connsiteX4" fmla="*/ 332349 w 332349"/>
                  <a:gd name="connsiteY4" fmla="*/ 166175 h 332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49" h="332349">
                    <a:moveTo>
                      <a:pt x="332349" y="166175"/>
                    </a:moveTo>
                    <a:cubicBezTo>
                      <a:pt x="332349" y="257950"/>
                      <a:pt x="257950" y="332349"/>
                      <a:pt x="166175" y="332349"/>
                    </a:cubicBezTo>
                    <a:cubicBezTo>
                      <a:pt x="74399" y="332349"/>
                      <a:pt x="0" y="257950"/>
                      <a:pt x="0" y="166175"/>
                    </a:cubicBezTo>
                    <a:cubicBezTo>
                      <a:pt x="0" y="74399"/>
                      <a:pt x="74399" y="0"/>
                      <a:pt x="166175" y="0"/>
                    </a:cubicBezTo>
                    <a:cubicBezTo>
                      <a:pt x="257950" y="0"/>
                      <a:pt x="332349" y="74399"/>
                      <a:pt x="332349" y="166175"/>
                    </a:cubicBezTo>
                    <a:close/>
                  </a:path>
                </a:pathLst>
              </a:custGeom>
              <a:solidFill>
                <a:srgbClr val="C00000"/>
              </a:solidFill>
              <a:ln w="20737"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02322BE-E11F-4A51-A667-FA23114275F9}"/>
                  </a:ext>
                </a:extLst>
              </p:cNvPr>
              <p:cNvSpPr/>
              <p:nvPr/>
            </p:nvSpPr>
            <p:spPr>
              <a:xfrm>
                <a:off x="6597968" y="3408009"/>
                <a:ext cx="913961" cy="1495572"/>
              </a:xfrm>
              <a:custGeom>
                <a:avLst/>
                <a:gdLst>
                  <a:gd name="connsiteX0" fmla="*/ 909806 w 913960"/>
                  <a:gd name="connsiteY0" fmla="*/ 648081 h 1495572"/>
                  <a:gd name="connsiteX1" fmla="*/ 793484 w 913960"/>
                  <a:gd name="connsiteY1" fmla="*/ 153712 h 1495572"/>
                  <a:gd name="connsiteX2" fmla="*/ 768558 w 913960"/>
                  <a:gd name="connsiteY2" fmla="*/ 108014 h 1495572"/>
                  <a:gd name="connsiteX3" fmla="*/ 594074 w 913960"/>
                  <a:gd name="connsiteY3" fmla="*/ 16617 h 1495572"/>
                  <a:gd name="connsiteX4" fmla="*/ 456980 w 913960"/>
                  <a:gd name="connsiteY4" fmla="*/ 0 h 1495572"/>
                  <a:gd name="connsiteX5" fmla="*/ 319886 w 913960"/>
                  <a:gd name="connsiteY5" fmla="*/ 20772 h 1495572"/>
                  <a:gd name="connsiteX6" fmla="*/ 145403 w 913960"/>
                  <a:gd name="connsiteY6" fmla="*/ 112168 h 1495572"/>
                  <a:gd name="connsiteX7" fmla="*/ 120477 w 913960"/>
                  <a:gd name="connsiteY7" fmla="*/ 157866 h 1495572"/>
                  <a:gd name="connsiteX8" fmla="*/ 4154 w 913960"/>
                  <a:gd name="connsiteY8" fmla="*/ 652236 h 1495572"/>
                  <a:gd name="connsiteX9" fmla="*/ 0 w 913960"/>
                  <a:gd name="connsiteY9" fmla="*/ 673007 h 1495572"/>
                  <a:gd name="connsiteX10" fmla="*/ 83087 w 913960"/>
                  <a:gd name="connsiteY10" fmla="*/ 756095 h 1495572"/>
                  <a:gd name="connsiteX11" fmla="*/ 162020 w 913960"/>
                  <a:gd name="connsiteY11" fmla="*/ 693779 h 1495572"/>
                  <a:gd name="connsiteX12" fmla="*/ 249262 w 913960"/>
                  <a:gd name="connsiteY12" fmla="*/ 332349 h 1495572"/>
                  <a:gd name="connsiteX13" fmla="*/ 249262 w 913960"/>
                  <a:gd name="connsiteY13" fmla="*/ 1495572 h 1495572"/>
                  <a:gd name="connsiteX14" fmla="*/ 415437 w 913960"/>
                  <a:gd name="connsiteY14" fmla="*/ 1495572 h 1495572"/>
                  <a:gd name="connsiteX15" fmla="*/ 415437 w 913960"/>
                  <a:gd name="connsiteY15" fmla="*/ 747786 h 1495572"/>
                  <a:gd name="connsiteX16" fmla="*/ 498524 w 913960"/>
                  <a:gd name="connsiteY16" fmla="*/ 747786 h 1495572"/>
                  <a:gd name="connsiteX17" fmla="*/ 498524 w 913960"/>
                  <a:gd name="connsiteY17" fmla="*/ 1495572 h 1495572"/>
                  <a:gd name="connsiteX18" fmla="*/ 664699 w 913960"/>
                  <a:gd name="connsiteY18" fmla="*/ 1495572 h 1495572"/>
                  <a:gd name="connsiteX19" fmla="*/ 664699 w 913960"/>
                  <a:gd name="connsiteY19" fmla="*/ 328195 h 1495572"/>
                  <a:gd name="connsiteX20" fmla="*/ 751940 w 913960"/>
                  <a:gd name="connsiteY20" fmla="*/ 689625 h 1495572"/>
                  <a:gd name="connsiteX21" fmla="*/ 830873 w 913960"/>
                  <a:gd name="connsiteY21" fmla="*/ 751940 h 1495572"/>
                  <a:gd name="connsiteX22" fmla="*/ 913961 w 913960"/>
                  <a:gd name="connsiteY22" fmla="*/ 668853 h 1495572"/>
                  <a:gd name="connsiteX23" fmla="*/ 909806 w 913960"/>
                  <a:gd name="connsiteY23" fmla="*/ 648081 h 14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3960" h="1495572">
                    <a:moveTo>
                      <a:pt x="909806" y="648081"/>
                    </a:moveTo>
                    <a:lnTo>
                      <a:pt x="793484" y="153712"/>
                    </a:lnTo>
                    <a:cubicBezTo>
                      <a:pt x="789330" y="137094"/>
                      <a:pt x="781021" y="120477"/>
                      <a:pt x="768558" y="108014"/>
                    </a:cubicBezTo>
                    <a:cubicBezTo>
                      <a:pt x="718705" y="66470"/>
                      <a:pt x="660544" y="37389"/>
                      <a:pt x="594074" y="16617"/>
                    </a:cubicBezTo>
                    <a:cubicBezTo>
                      <a:pt x="548376" y="8309"/>
                      <a:pt x="502678" y="0"/>
                      <a:pt x="456980" y="0"/>
                    </a:cubicBezTo>
                    <a:cubicBezTo>
                      <a:pt x="411282" y="0"/>
                      <a:pt x="365584" y="8309"/>
                      <a:pt x="319886" y="20772"/>
                    </a:cubicBezTo>
                    <a:cubicBezTo>
                      <a:pt x="253416" y="37389"/>
                      <a:pt x="195255" y="70624"/>
                      <a:pt x="145403" y="112168"/>
                    </a:cubicBezTo>
                    <a:cubicBezTo>
                      <a:pt x="132940" y="124631"/>
                      <a:pt x="124631" y="141248"/>
                      <a:pt x="120477" y="157866"/>
                    </a:cubicBezTo>
                    <a:lnTo>
                      <a:pt x="4154" y="652236"/>
                    </a:lnTo>
                    <a:cubicBezTo>
                      <a:pt x="4154" y="656390"/>
                      <a:pt x="0" y="664699"/>
                      <a:pt x="0" y="673007"/>
                    </a:cubicBezTo>
                    <a:cubicBezTo>
                      <a:pt x="0" y="718705"/>
                      <a:pt x="37389" y="756095"/>
                      <a:pt x="83087" y="756095"/>
                    </a:cubicBezTo>
                    <a:cubicBezTo>
                      <a:pt x="120477" y="756095"/>
                      <a:pt x="153712" y="727014"/>
                      <a:pt x="162020" y="693779"/>
                    </a:cubicBezTo>
                    <a:lnTo>
                      <a:pt x="249262" y="332349"/>
                    </a:lnTo>
                    <a:lnTo>
                      <a:pt x="249262" y="1495572"/>
                    </a:lnTo>
                    <a:lnTo>
                      <a:pt x="415437" y="1495572"/>
                    </a:lnTo>
                    <a:lnTo>
                      <a:pt x="415437" y="747786"/>
                    </a:lnTo>
                    <a:lnTo>
                      <a:pt x="498524" y="747786"/>
                    </a:lnTo>
                    <a:lnTo>
                      <a:pt x="498524" y="1495572"/>
                    </a:lnTo>
                    <a:lnTo>
                      <a:pt x="664699" y="1495572"/>
                    </a:lnTo>
                    <a:lnTo>
                      <a:pt x="664699" y="328195"/>
                    </a:lnTo>
                    <a:lnTo>
                      <a:pt x="751940" y="689625"/>
                    </a:lnTo>
                    <a:cubicBezTo>
                      <a:pt x="760249" y="722860"/>
                      <a:pt x="793484" y="751940"/>
                      <a:pt x="830873" y="751940"/>
                    </a:cubicBezTo>
                    <a:cubicBezTo>
                      <a:pt x="876571" y="751940"/>
                      <a:pt x="913961" y="714551"/>
                      <a:pt x="913961" y="668853"/>
                    </a:cubicBezTo>
                    <a:cubicBezTo>
                      <a:pt x="913961" y="660544"/>
                      <a:pt x="909806" y="652236"/>
                      <a:pt x="909806" y="648081"/>
                    </a:cubicBezTo>
                    <a:close/>
                  </a:path>
                </a:pathLst>
              </a:custGeom>
              <a:solidFill>
                <a:srgbClr val="C00000"/>
              </a:solidFill>
              <a:ln w="20737" cap="flat">
                <a:noFill/>
                <a:prstDash val="solid"/>
                <a:miter/>
              </a:ln>
            </p:spPr>
            <p:txBody>
              <a:bodyPr rtlCol="0" anchor="ctr"/>
              <a:lstStyle/>
              <a:p>
                <a:endParaRPr lang="en-US" dirty="0"/>
              </a:p>
            </p:txBody>
          </p:sp>
        </p:grpSp>
      </p:grpSp>
      <p:pic>
        <p:nvPicPr>
          <p:cNvPr id="23" name="Graphic 22" descr="Needle">
            <a:extLst>
              <a:ext uri="{FF2B5EF4-FFF2-40B4-BE49-F238E27FC236}">
                <a16:creationId xmlns:a16="http://schemas.microsoft.com/office/drawing/2014/main" id="{1D582AAE-4B2B-4918-8F61-ADA2918678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184924">
            <a:off x="4050023" y="3366316"/>
            <a:ext cx="674088" cy="674088"/>
          </a:xfrm>
          <a:prstGeom prst="rect">
            <a:avLst/>
          </a:prstGeom>
        </p:spPr>
      </p:pic>
      <p:pic>
        <p:nvPicPr>
          <p:cNvPr id="24" name="Graphic 23" descr="Needle">
            <a:extLst>
              <a:ext uri="{FF2B5EF4-FFF2-40B4-BE49-F238E27FC236}">
                <a16:creationId xmlns:a16="http://schemas.microsoft.com/office/drawing/2014/main" id="{BC7B5595-90C1-4A34-9D44-005E5D7607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3476">
            <a:off x="7568455" y="3412859"/>
            <a:ext cx="674088" cy="674088"/>
          </a:xfrm>
          <a:prstGeom prst="rect">
            <a:avLst/>
          </a:prstGeom>
        </p:spPr>
      </p:pic>
      <p:grpSp>
        <p:nvGrpSpPr>
          <p:cNvPr id="30" name="Group 29">
            <a:extLst>
              <a:ext uri="{FF2B5EF4-FFF2-40B4-BE49-F238E27FC236}">
                <a16:creationId xmlns:a16="http://schemas.microsoft.com/office/drawing/2014/main" id="{310830C2-234E-43BB-99E7-5BDC2A6ED036}"/>
              </a:ext>
            </a:extLst>
          </p:cNvPr>
          <p:cNvGrpSpPr/>
          <p:nvPr/>
        </p:nvGrpSpPr>
        <p:grpSpPr>
          <a:xfrm>
            <a:off x="3811101" y="3952016"/>
            <a:ext cx="679819" cy="1164949"/>
            <a:chOff x="3811100" y="3952015"/>
            <a:chExt cx="679819" cy="1164949"/>
          </a:xfrm>
        </p:grpSpPr>
        <p:pic>
          <p:nvPicPr>
            <p:cNvPr id="1026" name="Picture 2" descr="Image result for eppendorf tube">
              <a:extLst>
                <a:ext uri="{FF2B5EF4-FFF2-40B4-BE49-F238E27FC236}">
                  <a16:creationId xmlns:a16="http://schemas.microsoft.com/office/drawing/2014/main" id="{1A46377F-3515-4DF3-AF4B-0E75647975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DNA">
              <a:extLst>
                <a:ext uri="{FF2B5EF4-FFF2-40B4-BE49-F238E27FC236}">
                  <a16:creationId xmlns:a16="http://schemas.microsoft.com/office/drawing/2014/main" id="{744F0CC2-87FD-4E64-B50D-F9BA2295C6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125075">
              <a:off x="4199040" y="4743212"/>
              <a:ext cx="291879" cy="291879"/>
            </a:xfrm>
            <a:prstGeom prst="rect">
              <a:avLst/>
            </a:prstGeom>
          </p:spPr>
        </p:pic>
        <p:pic>
          <p:nvPicPr>
            <p:cNvPr id="32" name="Graphic 31" descr="DNA">
              <a:extLst>
                <a:ext uri="{FF2B5EF4-FFF2-40B4-BE49-F238E27FC236}">
                  <a16:creationId xmlns:a16="http://schemas.microsoft.com/office/drawing/2014/main" id="{C68FB575-AA6A-411F-A1C3-18370E4515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65165" y="4436987"/>
              <a:ext cx="280156" cy="280156"/>
            </a:xfrm>
            <a:prstGeom prst="rect">
              <a:avLst/>
            </a:prstGeom>
          </p:spPr>
        </p:pic>
      </p:grpSp>
      <p:grpSp>
        <p:nvGrpSpPr>
          <p:cNvPr id="37" name="Group 36">
            <a:extLst>
              <a:ext uri="{FF2B5EF4-FFF2-40B4-BE49-F238E27FC236}">
                <a16:creationId xmlns:a16="http://schemas.microsoft.com/office/drawing/2014/main" id="{3A93A68E-0379-4C37-8738-1F5D748AAFF1}"/>
              </a:ext>
            </a:extLst>
          </p:cNvPr>
          <p:cNvGrpSpPr/>
          <p:nvPr/>
        </p:nvGrpSpPr>
        <p:grpSpPr>
          <a:xfrm>
            <a:off x="7685975" y="3985307"/>
            <a:ext cx="644408" cy="1098364"/>
            <a:chOff x="7685974" y="3985307"/>
            <a:chExt cx="644408" cy="1098364"/>
          </a:xfrm>
        </p:grpSpPr>
        <p:pic>
          <p:nvPicPr>
            <p:cNvPr id="1028" name="Picture 4" descr="Image result for eppendorf tube">
              <a:extLst>
                <a:ext uri="{FF2B5EF4-FFF2-40B4-BE49-F238E27FC236}">
                  <a16:creationId xmlns:a16="http://schemas.microsoft.com/office/drawing/2014/main" id="{56883747-9032-4524-A53F-E1DCBDD381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DNA">
              <a:extLst>
                <a:ext uri="{FF2B5EF4-FFF2-40B4-BE49-F238E27FC236}">
                  <a16:creationId xmlns:a16="http://schemas.microsoft.com/office/drawing/2014/main" id="{2A09FB5D-7851-40B3-BDDD-71E1688F3A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55511">
              <a:off x="7733744" y="4741989"/>
              <a:ext cx="210561" cy="210561"/>
            </a:xfrm>
            <a:prstGeom prst="rect">
              <a:avLst/>
            </a:prstGeom>
          </p:spPr>
        </p:pic>
        <p:pic>
          <p:nvPicPr>
            <p:cNvPr id="34" name="Graphic 33" descr="DNA">
              <a:extLst>
                <a:ext uri="{FF2B5EF4-FFF2-40B4-BE49-F238E27FC236}">
                  <a16:creationId xmlns:a16="http://schemas.microsoft.com/office/drawing/2014/main" id="{92BC9314-3AB9-4928-BCDB-925D1ED7B1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888932">
              <a:off x="7685974" y="4407484"/>
              <a:ext cx="256587" cy="256587"/>
            </a:xfrm>
            <a:prstGeom prst="rect">
              <a:avLst/>
            </a:prstGeom>
          </p:spPr>
        </p:pic>
      </p:grpSp>
      <p:pic>
        <p:nvPicPr>
          <p:cNvPr id="49" name="Graphic 48" descr="Man">
            <a:extLst>
              <a:ext uri="{FF2B5EF4-FFF2-40B4-BE49-F238E27FC236}">
                <a16:creationId xmlns:a16="http://schemas.microsoft.com/office/drawing/2014/main" id="{A156C3A8-8172-4D46-A445-998743AFBB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99192" y="3290364"/>
            <a:ext cx="1663101" cy="1663101"/>
          </a:xfrm>
          <a:prstGeom prst="rect">
            <a:avLst/>
          </a:prstGeom>
        </p:spPr>
      </p:pic>
      <p:sp>
        <p:nvSpPr>
          <p:cNvPr id="29" name="TextBox 28">
            <a:extLst>
              <a:ext uri="{FF2B5EF4-FFF2-40B4-BE49-F238E27FC236}">
                <a16:creationId xmlns:a16="http://schemas.microsoft.com/office/drawing/2014/main" id="{C6329916-21F7-4738-B8E4-028F92FD37AC}"/>
              </a:ext>
            </a:extLst>
          </p:cNvPr>
          <p:cNvSpPr txBox="1"/>
          <p:nvPr/>
        </p:nvSpPr>
        <p:spPr>
          <a:xfrm>
            <a:off x="1843191" y="2951810"/>
            <a:ext cx="2485907" cy="461665"/>
          </a:xfrm>
          <a:prstGeom prst="rect">
            <a:avLst/>
          </a:prstGeom>
          <a:noFill/>
          <a:ln w="19050">
            <a:solidFill>
              <a:schemeClr val="tx1"/>
            </a:solidFill>
          </a:ln>
        </p:spPr>
        <p:txBody>
          <a:bodyPr wrap="square" rtlCol="0">
            <a:spAutoFit/>
          </a:bodyPr>
          <a:lstStyle/>
          <a:p>
            <a:r>
              <a:rPr lang="en-US" sz="2400" b="1" dirty="0">
                <a:solidFill>
                  <a:schemeClr val="accent4">
                    <a:lumMod val="75000"/>
                  </a:schemeClr>
                </a:solidFill>
              </a:rPr>
              <a:t>mRNA isolation? </a:t>
            </a:r>
          </a:p>
        </p:txBody>
      </p:sp>
      <p:pic>
        <p:nvPicPr>
          <p:cNvPr id="39" name="Graphic 38" descr="Man">
            <a:extLst>
              <a:ext uri="{FF2B5EF4-FFF2-40B4-BE49-F238E27FC236}">
                <a16:creationId xmlns:a16="http://schemas.microsoft.com/office/drawing/2014/main" id="{0EAF374E-85BF-42AB-AA96-4BC29CE7B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29318" y="3315639"/>
            <a:ext cx="1663111" cy="1663111"/>
          </a:xfrm>
          <a:prstGeom prst="rect">
            <a:avLst/>
          </a:prstGeom>
        </p:spPr>
      </p:pic>
      <p:pic>
        <p:nvPicPr>
          <p:cNvPr id="48" name="Graphic 47" descr="Man">
            <a:extLst>
              <a:ext uri="{FF2B5EF4-FFF2-40B4-BE49-F238E27FC236}">
                <a16:creationId xmlns:a16="http://schemas.microsoft.com/office/drawing/2014/main" id="{FA14D015-017C-4F1A-ADED-3B4DD629CFA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93884" y="4439860"/>
            <a:ext cx="1663101" cy="1663101"/>
          </a:xfrm>
          <a:prstGeom prst="rect">
            <a:avLst/>
          </a:prstGeom>
        </p:spPr>
      </p:pic>
      <p:pic>
        <p:nvPicPr>
          <p:cNvPr id="50" name="Graphic 49" descr="Man">
            <a:extLst>
              <a:ext uri="{FF2B5EF4-FFF2-40B4-BE49-F238E27FC236}">
                <a16:creationId xmlns:a16="http://schemas.microsoft.com/office/drawing/2014/main" id="{583C1317-2864-461C-B846-7B8F97E86E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136" y="3323382"/>
            <a:ext cx="1663101" cy="1663101"/>
          </a:xfrm>
          <a:prstGeom prst="rect">
            <a:avLst/>
          </a:prstGeom>
        </p:spPr>
      </p:pic>
      <p:pic>
        <p:nvPicPr>
          <p:cNvPr id="53" name="Graphic 52" descr="Man">
            <a:extLst>
              <a:ext uri="{FF2B5EF4-FFF2-40B4-BE49-F238E27FC236}">
                <a16:creationId xmlns:a16="http://schemas.microsoft.com/office/drawing/2014/main" id="{5B38B98B-3ADC-423F-BB68-7A0A6FF56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8859" y="4405298"/>
            <a:ext cx="1663111" cy="1663111"/>
          </a:xfrm>
          <a:prstGeom prst="rect">
            <a:avLst/>
          </a:prstGeom>
        </p:spPr>
      </p:pic>
      <p:pic>
        <p:nvPicPr>
          <p:cNvPr id="54" name="Graphic 53" descr="Man">
            <a:extLst>
              <a:ext uri="{FF2B5EF4-FFF2-40B4-BE49-F238E27FC236}">
                <a16:creationId xmlns:a16="http://schemas.microsoft.com/office/drawing/2014/main" id="{CD80DAEB-CC5F-4277-A7EF-B0B5A7769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04614" y="4410290"/>
            <a:ext cx="1663111" cy="1663111"/>
          </a:xfrm>
          <a:prstGeom prst="rect">
            <a:avLst/>
          </a:prstGeom>
        </p:spPr>
      </p:pic>
      <p:pic>
        <p:nvPicPr>
          <p:cNvPr id="56" name="Graphic 55" descr="Man">
            <a:extLst>
              <a:ext uri="{FF2B5EF4-FFF2-40B4-BE49-F238E27FC236}">
                <a16:creationId xmlns:a16="http://schemas.microsoft.com/office/drawing/2014/main" id="{7488B0CC-9047-422D-B794-6E3EAFBFF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4647" y="4405298"/>
            <a:ext cx="1663111" cy="1663111"/>
          </a:xfrm>
          <a:prstGeom prst="rect">
            <a:avLst/>
          </a:prstGeom>
        </p:spPr>
      </p:pic>
      <p:pic>
        <p:nvPicPr>
          <p:cNvPr id="57" name="Graphic 56" descr="Man">
            <a:extLst>
              <a:ext uri="{FF2B5EF4-FFF2-40B4-BE49-F238E27FC236}">
                <a16:creationId xmlns:a16="http://schemas.microsoft.com/office/drawing/2014/main" id="{A3001D1D-ED0A-4D4F-8E4F-473110F1F9A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43228" y="4436191"/>
            <a:ext cx="1663101" cy="1663101"/>
          </a:xfrm>
          <a:prstGeom prst="rect">
            <a:avLst/>
          </a:prstGeom>
        </p:spPr>
      </p:pic>
      <p:pic>
        <p:nvPicPr>
          <p:cNvPr id="58" name="Graphic 57" descr="Man">
            <a:extLst>
              <a:ext uri="{FF2B5EF4-FFF2-40B4-BE49-F238E27FC236}">
                <a16:creationId xmlns:a16="http://schemas.microsoft.com/office/drawing/2014/main" id="{1A8B4B48-0821-419B-AF6B-13FC8A53EB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9223" y="4443531"/>
            <a:ext cx="1663101" cy="1663101"/>
          </a:xfrm>
          <a:prstGeom prst="rect">
            <a:avLst/>
          </a:prstGeom>
        </p:spPr>
      </p:pic>
      <p:pic>
        <p:nvPicPr>
          <p:cNvPr id="41" name="Graphic 40" descr="Needle">
            <a:extLst>
              <a:ext uri="{FF2B5EF4-FFF2-40B4-BE49-F238E27FC236}">
                <a16:creationId xmlns:a16="http://schemas.microsoft.com/office/drawing/2014/main" id="{4F7E9F31-CB31-4CC6-888D-A8D403EC05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5239" y="3122152"/>
            <a:ext cx="1425237" cy="1425237"/>
          </a:xfrm>
          <a:prstGeom prst="rect">
            <a:avLst/>
          </a:prstGeom>
        </p:spPr>
      </p:pic>
      <p:pic>
        <p:nvPicPr>
          <p:cNvPr id="63" name="Graphic 62" descr="Needle">
            <a:extLst>
              <a:ext uri="{FF2B5EF4-FFF2-40B4-BE49-F238E27FC236}">
                <a16:creationId xmlns:a16="http://schemas.microsoft.com/office/drawing/2014/main" id="{426261DE-EE30-4E8C-9DC8-F82EADB075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997924">
            <a:off x="2086394" y="3550987"/>
            <a:ext cx="1425237" cy="1425237"/>
          </a:xfrm>
          <a:prstGeom prst="rect">
            <a:avLst/>
          </a:prstGeom>
        </p:spPr>
      </p:pic>
      <p:grpSp>
        <p:nvGrpSpPr>
          <p:cNvPr id="62" name="Group 61">
            <a:extLst>
              <a:ext uri="{FF2B5EF4-FFF2-40B4-BE49-F238E27FC236}">
                <a16:creationId xmlns:a16="http://schemas.microsoft.com/office/drawing/2014/main" id="{F90261EC-248B-40F8-AC93-1C14A39520A1}"/>
              </a:ext>
            </a:extLst>
          </p:cNvPr>
          <p:cNvGrpSpPr/>
          <p:nvPr/>
        </p:nvGrpSpPr>
        <p:grpSpPr>
          <a:xfrm>
            <a:off x="1162315" y="5329424"/>
            <a:ext cx="2253727" cy="1192267"/>
            <a:chOff x="172283" y="5159605"/>
            <a:chExt cx="2253727" cy="1192267"/>
          </a:xfrm>
        </p:grpSpPr>
        <p:grpSp>
          <p:nvGrpSpPr>
            <p:cNvPr id="86" name="Group 85">
              <a:extLst>
                <a:ext uri="{FF2B5EF4-FFF2-40B4-BE49-F238E27FC236}">
                  <a16:creationId xmlns:a16="http://schemas.microsoft.com/office/drawing/2014/main" id="{3E4F22AF-FAF2-4707-8E14-146858403678}"/>
                </a:ext>
              </a:extLst>
            </p:cNvPr>
            <p:cNvGrpSpPr/>
            <p:nvPr/>
          </p:nvGrpSpPr>
          <p:grpSpPr>
            <a:xfrm>
              <a:off x="1746191" y="5186923"/>
              <a:ext cx="679819" cy="1164949"/>
              <a:chOff x="3811100" y="3952015"/>
              <a:chExt cx="679819" cy="1164949"/>
            </a:xfrm>
          </p:grpSpPr>
          <p:pic>
            <p:nvPicPr>
              <p:cNvPr id="87" name="Picture 2" descr="Image result for eppendorf tube">
                <a:extLst>
                  <a:ext uri="{FF2B5EF4-FFF2-40B4-BE49-F238E27FC236}">
                    <a16:creationId xmlns:a16="http://schemas.microsoft.com/office/drawing/2014/main" id="{B852CFF6-D9D5-4AB7-A1C8-9D6B2B6433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88" name="Graphic 87" descr="DNA">
                <a:extLst>
                  <a:ext uri="{FF2B5EF4-FFF2-40B4-BE49-F238E27FC236}">
                    <a16:creationId xmlns:a16="http://schemas.microsoft.com/office/drawing/2014/main" id="{FF5B92F8-7393-47E6-AC8F-1C33A76B61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125075">
                <a:off x="4199040" y="4743212"/>
                <a:ext cx="291879" cy="291879"/>
              </a:xfrm>
              <a:prstGeom prst="rect">
                <a:avLst/>
              </a:prstGeom>
            </p:spPr>
          </p:pic>
          <p:pic>
            <p:nvPicPr>
              <p:cNvPr id="89" name="Graphic 88" descr="DNA">
                <a:extLst>
                  <a:ext uri="{FF2B5EF4-FFF2-40B4-BE49-F238E27FC236}">
                    <a16:creationId xmlns:a16="http://schemas.microsoft.com/office/drawing/2014/main" id="{7657EF82-521C-4985-A769-D85DFBFE45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65165" y="4436987"/>
                <a:ext cx="280156" cy="280156"/>
              </a:xfrm>
              <a:prstGeom prst="rect">
                <a:avLst/>
              </a:prstGeom>
            </p:spPr>
          </p:pic>
        </p:grpSp>
        <p:grpSp>
          <p:nvGrpSpPr>
            <p:cNvPr id="94" name="Group 93">
              <a:extLst>
                <a:ext uri="{FF2B5EF4-FFF2-40B4-BE49-F238E27FC236}">
                  <a16:creationId xmlns:a16="http://schemas.microsoft.com/office/drawing/2014/main" id="{4B4668A6-2D75-41C2-9ED0-65D11CE8E147}"/>
                </a:ext>
              </a:extLst>
            </p:cNvPr>
            <p:cNvGrpSpPr/>
            <p:nvPr/>
          </p:nvGrpSpPr>
          <p:grpSpPr>
            <a:xfrm>
              <a:off x="1436823" y="5177325"/>
              <a:ext cx="679819" cy="1164949"/>
              <a:chOff x="3811100" y="3952015"/>
              <a:chExt cx="679819" cy="1164949"/>
            </a:xfrm>
          </p:grpSpPr>
          <p:pic>
            <p:nvPicPr>
              <p:cNvPr id="95" name="Picture 2" descr="Image result for eppendorf tube">
                <a:extLst>
                  <a:ext uri="{FF2B5EF4-FFF2-40B4-BE49-F238E27FC236}">
                    <a16:creationId xmlns:a16="http://schemas.microsoft.com/office/drawing/2014/main" id="{237D7C94-935B-434B-9DA0-9FAC503802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96" name="Graphic 95" descr="DNA">
                <a:extLst>
                  <a:ext uri="{FF2B5EF4-FFF2-40B4-BE49-F238E27FC236}">
                    <a16:creationId xmlns:a16="http://schemas.microsoft.com/office/drawing/2014/main" id="{2631EDBE-8BBA-47C9-8DA8-0A59186D70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125075">
                <a:off x="4199040" y="4743212"/>
                <a:ext cx="291879" cy="291879"/>
              </a:xfrm>
              <a:prstGeom prst="rect">
                <a:avLst/>
              </a:prstGeom>
            </p:spPr>
          </p:pic>
          <p:pic>
            <p:nvPicPr>
              <p:cNvPr id="97" name="Graphic 96" descr="DNA">
                <a:extLst>
                  <a:ext uri="{FF2B5EF4-FFF2-40B4-BE49-F238E27FC236}">
                    <a16:creationId xmlns:a16="http://schemas.microsoft.com/office/drawing/2014/main" id="{D5458A0E-4783-493D-B0B5-AFA5FD5711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65165" y="4436987"/>
                <a:ext cx="280156" cy="280156"/>
              </a:xfrm>
              <a:prstGeom prst="rect">
                <a:avLst/>
              </a:prstGeom>
            </p:spPr>
          </p:pic>
        </p:grpSp>
        <p:grpSp>
          <p:nvGrpSpPr>
            <p:cNvPr id="82" name="Group 81">
              <a:extLst>
                <a:ext uri="{FF2B5EF4-FFF2-40B4-BE49-F238E27FC236}">
                  <a16:creationId xmlns:a16="http://schemas.microsoft.com/office/drawing/2014/main" id="{4DCEFBD4-0972-4AF8-A30D-550459844867}"/>
                </a:ext>
              </a:extLst>
            </p:cNvPr>
            <p:cNvGrpSpPr/>
            <p:nvPr/>
          </p:nvGrpSpPr>
          <p:grpSpPr>
            <a:xfrm>
              <a:off x="1156458" y="5159990"/>
              <a:ext cx="679819" cy="1164949"/>
              <a:chOff x="3811100" y="3952015"/>
              <a:chExt cx="679819" cy="1164949"/>
            </a:xfrm>
          </p:grpSpPr>
          <p:pic>
            <p:nvPicPr>
              <p:cNvPr id="83" name="Picture 2" descr="Image result for eppendorf tube">
                <a:extLst>
                  <a:ext uri="{FF2B5EF4-FFF2-40B4-BE49-F238E27FC236}">
                    <a16:creationId xmlns:a16="http://schemas.microsoft.com/office/drawing/2014/main" id="{534AAFB8-52A6-4ACC-B7BD-5FCF1B97D9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84" name="Graphic 83" descr="DNA">
                <a:extLst>
                  <a:ext uri="{FF2B5EF4-FFF2-40B4-BE49-F238E27FC236}">
                    <a16:creationId xmlns:a16="http://schemas.microsoft.com/office/drawing/2014/main" id="{2D6220D0-7DD0-4CF5-A018-5B30C04680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125075">
                <a:off x="4199040" y="4743212"/>
                <a:ext cx="291879" cy="291879"/>
              </a:xfrm>
              <a:prstGeom prst="rect">
                <a:avLst/>
              </a:prstGeom>
            </p:spPr>
          </p:pic>
          <p:pic>
            <p:nvPicPr>
              <p:cNvPr id="85" name="Graphic 84" descr="DNA">
                <a:extLst>
                  <a:ext uri="{FF2B5EF4-FFF2-40B4-BE49-F238E27FC236}">
                    <a16:creationId xmlns:a16="http://schemas.microsoft.com/office/drawing/2014/main" id="{75FC6BD5-99D2-4D19-A5F8-94DCC8BDC4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65165" y="4436987"/>
                <a:ext cx="280156" cy="280156"/>
              </a:xfrm>
              <a:prstGeom prst="rect">
                <a:avLst/>
              </a:prstGeom>
            </p:spPr>
          </p:pic>
        </p:grpSp>
        <p:grpSp>
          <p:nvGrpSpPr>
            <p:cNvPr id="69" name="Group 68">
              <a:extLst>
                <a:ext uri="{FF2B5EF4-FFF2-40B4-BE49-F238E27FC236}">
                  <a16:creationId xmlns:a16="http://schemas.microsoft.com/office/drawing/2014/main" id="{5F45DBE1-D3E1-4644-A442-429A920054FF}"/>
                </a:ext>
              </a:extLst>
            </p:cNvPr>
            <p:cNvGrpSpPr/>
            <p:nvPr/>
          </p:nvGrpSpPr>
          <p:grpSpPr>
            <a:xfrm>
              <a:off x="831605" y="5162301"/>
              <a:ext cx="679819" cy="1164949"/>
              <a:chOff x="3811100" y="3952015"/>
              <a:chExt cx="679819" cy="1164949"/>
            </a:xfrm>
          </p:grpSpPr>
          <p:pic>
            <p:nvPicPr>
              <p:cNvPr id="70" name="Picture 2" descr="Image result for eppendorf tube">
                <a:extLst>
                  <a:ext uri="{FF2B5EF4-FFF2-40B4-BE49-F238E27FC236}">
                    <a16:creationId xmlns:a16="http://schemas.microsoft.com/office/drawing/2014/main" id="{7B508706-3B1A-442A-BF5E-EEC3F10BB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71" name="Graphic 70" descr="DNA">
                <a:extLst>
                  <a:ext uri="{FF2B5EF4-FFF2-40B4-BE49-F238E27FC236}">
                    <a16:creationId xmlns:a16="http://schemas.microsoft.com/office/drawing/2014/main" id="{47C64123-21FC-4527-B11B-81D798F5A0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125075">
                <a:off x="4199040" y="4743212"/>
                <a:ext cx="291879" cy="291879"/>
              </a:xfrm>
              <a:prstGeom prst="rect">
                <a:avLst/>
              </a:prstGeom>
            </p:spPr>
          </p:pic>
          <p:pic>
            <p:nvPicPr>
              <p:cNvPr id="72" name="Graphic 71" descr="DNA">
                <a:extLst>
                  <a:ext uri="{FF2B5EF4-FFF2-40B4-BE49-F238E27FC236}">
                    <a16:creationId xmlns:a16="http://schemas.microsoft.com/office/drawing/2014/main" id="{30553C49-D9D9-4001-B758-781FA9AE1D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65165" y="4436987"/>
                <a:ext cx="280156" cy="280156"/>
              </a:xfrm>
              <a:prstGeom prst="rect">
                <a:avLst/>
              </a:prstGeom>
            </p:spPr>
          </p:pic>
        </p:grpSp>
        <p:grpSp>
          <p:nvGrpSpPr>
            <p:cNvPr id="78" name="Group 77">
              <a:extLst>
                <a:ext uri="{FF2B5EF4-FFF2-40B4-BE49-F238E27FC236}">
                  <a16:creationId xmlns:a16="http://schemas.microsoft.com/office/drawing/2014/main" id="{AD4D5AA1-1095-49EF-8EA8-5172AD2D4EDE}"/>
                </a:ext>
              </a:extLst>
            </p:cNvPr>
            <p:cNvGrpSpPr/>
            <p:nvPr/>
          </p:nvGrpSpPr>
          <p:grpSpPr>
            <a:xfrm>
              <a:off x="506752" y="5159990"/>
              <a:ext cx="679819" cy="1164949"/>
              <a:chOff x="3811100" y="3952015"/>
              <a:chExt cx="679819" cy="1164949"/>
            </a:xfrm>
          </p:grpSpPr>
          <p:pic>
            <p:nvPicPr>
              <p:cNvPr id="79" name="Picture 2" descr="Image result for eppendorf tube">
                <a:extLst>
                  <a:ext uri="{FF2B5EF4-FFF2-40B4-BE49-F238E27FC236}">
                    <a16:creationId xmlns:a16="http://schemas.microsoft.com/office/drawing/2014/main" id="{DDF86662-D976-4C6C-AD59-252732AF5C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80" name="Graphic 79" descr="DNA">
                <a:extLst>
                  <a:ext uri="{FF2B5EF4-FFF2-40B4-BE49-F238E27FC236}">
                    <a16:creationId xmlns:a16="http://schemas.microsoft.com/office/drawing/2014/main" id="{6CBC343E-DA41-4A8D-A6A3-86FE3605A1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125075">
                <a:off x="4199040" y="4743212"/>
                <a:ext cx="291879" cy="291879"/>
              </a:xfrm>
              <a:prstGeom prst="rect">
                <a:avLst/>
              </a:prstGeom>
            </p:spPr>
          </p:pic>
          <p:pic>
            <p:nvPicPr>
              <p:cNvPr id="81" name="Graphic 80" descr="DNA">
                <a:extLst>
                  <a:ext uri="{FF2B5EF4-FFF2-40B4-BE49-F238E27FC236}">
                    <a16:creationId xmlns:a16="http://schemas.microsoft.com/office/drawing/2014/main" id="{5F96ABFC-D355-4E86-841D-55853360FA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65165" y="4436987"/>
                <a:ext cx="280156" cy="280156"/>
              </a:xfrm>
              <a:prstGeom prst="rect">
                <a:avLst/>
              </a:prstGeom>
            </p:spPr>
          </p:pic>
        </p:grpSp>
        <p:grpSp>
          <p:nvGrpSpPr>
            <p:cNvPr id="90" name="Group 89">
              <a:extLst>
                <a:ext uri="{FF2B5EF4-FFF2-40B4-BE49-F238E27FC236}">
                  <a16:creationId xmlns:a16="http://schemas.microsoft.com/office/drawing/2014/main" id="{9D40280B-876C-4502-BF6B-F4F4801FC8B3}"/>
                </a:ext>
              </a:extLst>
            </p:cNvPr>
            <p:cNvGrpSpPr/>
            <p:nvPr/>
          </p:nvGrpSpPr>
          <p:grpSpPr>
            <a:xfrm>
              <a:off x="172283" y="5159605"/>
              <a:ext cx="679819" cy="1164949"/>
              <a:chOff x="3811100" y="3952015"/>
              <a:chExt cx="679819" cy="1164949"/>
            </a:xfrm>
          </p:grpSpPr>
          <p:pic>
            <p:nvPicPr>
              <p:cNvPr id="91" name="Picture 2" descr="Image result for eppendorf tube">
                <a:extLst>
                  <a:ext uri="{FF2B5EF4-FFF2-40B4-BE49-F238E27FC236}">
                    <a16:creationId xmlns:a16="http://schemas.microsoft.com/office/drawing/2014/main" id="{8C117D1E-F866-4841-A557-8455A415FD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92" name="Graphic 91" descr="DNA">
                <a:extLst>
                  <a:ext uri="{FF2B5EF4-FFF2-40B4-BE49-F238E27FC236}">
                    <a16:creationId xmlns:a16="http://schemas.microsoft.com/office/drawing/2014/main" id="{695D3A1D-4976-43EA-8C47-9718F0D882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125075">
                <a:off x="4199040" y="4743212"/>
                <a:ext cx="291879" cy="291879"/>
              </a:xfrm>
              <a:prstGeom prst="rect">
                <a:avLst/>
              </a:prstGeom>
            </p:spPr>
          </p:pic>
          <p:pic>
            <p:nvPicPr>
              <p:cNvPr id="93" name="Graphic 92" descr="DNA">
                <a:extLst>
                  <a:ext uri="{FF2B5EF4-FFF2-40B4-BE49-F238E27FC236}">
                    <a16:creationId xmlns:a16="http://schemas.microsoft.com/office/drawing/2014/main" id="{A6F4FD60-D29B-499B-B821-40F9A4A00A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65165" y="4436987"/>
                <a:ext cx="280156" cy="280156"/>
              </a:xfrm>
              <a:prstGeom prst="rect">
                <a:avLst/>
              </a:prstGeom>
            </p:spPr>
          </p:pic>
        </p:grpSp>
      </p:grpSp>
      <p:grpSp>
        <p:nvGrpSpPr>
          <p:cNvPr id="68" name="Group 67">
            <a:extLst>
              <a:ext uri="{FF2B5EF4-FFF2-40B4-BE49-F238E27FC236}">
                <a16:creationId xmlns:a16="http://schemas.microsoft.com/office/drawing/2014/main" id="{43B2BC93-FDE9-4FA8-8F67-7F18387492B9}"/>
              </a:ext>
            </a:extLst>
          </p:cNvPr>
          <p:cNvGrpSpPr/>
          <p:nvPr/>
        </p:nvGrpSpPr>
        <p:grpSpPr>
          <a:xfrm>
            <a:off x="8668956" y="5356741"/>
            <a:ext cx="2263037" cy="1146763"/>
            <a:chOff x="9623773" y="4965508"/>
            <a:chExt cx="2263037" cy="1146762"/>
          </a:xfrm>
        </p:grpSpPr>
        <p:grpSp>
          <p:nvGrpSpPr>
            <p:cNvPr id="64" name="Group 63">
              <a:extLst>
                <a:ext uri="{FF2B5EF4-FFF2-40B4-BE49-F238E27FC236}">
                  <a16:creationId xmlns:a16="http://schemas.microsoft.com/office/drawing/2014/main" id="{038863BE-3483-49D0-8D9C-5C1B1E69C866}"/>
                </a:ext>
              </a:extLst>
            </p:cNvPr>
            <p:cNvGrpSpPr/>
            <p:nvPr/>
          </p:nvGrpSpPr>
          <p:grpSpPr>
            <a:xfrm>
              <a:off x="9623773" y="5013906"/>
              <a:ext cx="644408" cy="1098364"/>
              <a:chOff x="7685974" y="3985307"/>
              <a:chExt cx="644408" cy="1098364"/>
            </a:xfrm>
          </p:grpSpPr>
          <p:pic>
            <p:nvPicPr>
              <p:cNvPr id="65" name="Picture 4" descr="Image result for eppendorf tube">
                <a:extLst>
                  <a:ext uri="{FF2B5EF4-FFF2-40B4-BE49-F238E27FC236}">
                    <a16:creationId xmlns:a16="http://schemas.microsoft.com/office/drawing/2014/main" id="{0ABDBEAC-F3C9-4231-A4A4-E03F664978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66" name="Graphic 65" descr="DNA">
                <a:extLst>
                  <a:ext uri="{FF2B5EF4-FFF2-40B4-BE49-F238E27FC236}">
                    <a16:creationId xmlns:a16="http://schemas.microsoft.com/office/drawing/2014/main" id="{398216A9-660D-4ED5-97B4-36FC7D5307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55511">
                <a:off x="7733744" y="4741989"/>
                <a:ext cx="210561" cy="210561"/>
              </a:xfrm>
              <a:prstGeom prst="rect">
                <a:avLst/>
              </a:prstGeom>
            </p:spPr>
          </p:pic>
          <p:pic>
            <p:nvPicPr>
              <p:cNvPr id="67" name="Graphic 66" descr="DNA">
                <a:extLst>
                  <a:ext uri="{FF2B5EF4-FFF2-40B4-BE49-F238E27FC236}">
                    <a16:creationId xmlns:a16="http://schemas.microsoft.com/office/drawing/2014/main" id="{6B69AF9B-81AC-4E72-967C-A46779F995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888932">
                <a:off x="7685974" y="4407484"/>
                <a:ext cx="256587" cy="256587"/>
              </a:xfrm>
              <a:prstGeom prst="rect">
                <a:avLst/>
              </a:prstGeom>
            </p:spPr>
          </p:pic>
        </p:grpSp>
        <p:grpSp>
          <p:nvGrpSpPr>
            <p:cNvPr id="99" name="Group 98">
              <a:extLst>
                <a:ext uri="{FF2B5EF4-FFF2-40B4-BE49-F238E27FC236}">
                  <a16:creationId xmlns:a16="http://schemas.microsoft.com/office/drawing/2014/main" id="{B5DC318A-6B97-4EC7-AEC1-FD29E0098203}"/>
                </a:ext>
              </a:extLst>
            </p:cNvPr>
            <p:cNvGrpSpPr/>
            <p:nvPr/>
          </p:nvGrpSpPr>
          <p:grpSpPr>
            <a:xfrm>
              <a:off x="9930716" y="5013906"/>
              <a:ext cx="644408" cy="1098364"/>
              <a:chOff x="7685974" y="3985307"/>
              <a:chExt cx="644408" cy="1098364"/>
            </a:xfrm>
          </p:grpSpPr>
          <p:pic>
            <p:nvPicPr>
              <p:cNvPr id="100" name="Picture 4" descr="Image result for eppendorf tube">
                <a:extLst>
                  <a:ext uri="{FF2B5EF4-FFF2-40B4-BE49-F238E27FC236}">
                    <a16:creationId xmlns:a16="http://schemas.microsoft.com/office/drawing/2014/main" id="{DAF05EB0-9223-4404-8B8D-4A2B726C91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101" name="Graphic 100" descr="DNA">
                <a:extLst>
                  <a:ext uri="{FF2B5EF4-FFF2-40B4-BE49-F238E27FC236}">
                    <a16:creationId xmlns:a16="http://schemas.microsoft.com/office/drawing/2014/main" id="{8FF73B3E-3E43-4480-B138-70CEF19083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55511">
                <a:off x="7733744" y="4741989"/>
                <a:ext cx="210561" cy="210561"/>
              </a:xfrm>
              <a:prstGeom prst="rect">
                <a:avLst/>
              </a:prstGeom>
            </p:spPr>
          </p:pic>
          <p:pic>
            <p:nvPicPr>
              <p:cNvPr id="102" name="Graphic 101" descr="DNA">
                <a:extLst>
                  <a:ext uri="{FF2B5EF4-FFF2-40B4-BE49-F238E27FC236}">
                    <a16:creationId xmlns:a16="http://schemas.microsoft.com/office/drawing/2014/main" id="{62CF5887-616B-4CD0-843E-9B4F2AF83B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888932">
                <a:off x="7685974" y="4407484"/>
                <a:ext cx="256587" cy="256587"/>
              </a:xfrm>
              <a:prstGeom prst="rect">
                <a:avLst/>
              </a:prstGeom>
            </p:spPr>
          </p:pic>
        </p:grpSp>
        <p:grpSp>
          <p:nvGrpSpPr>
            <p:cNvPr id="103" name="Group 102">
              <a:extLst>
                <a:ext uri="{FF2B5EF4-FFF2-40B4-BE49-F238E27FC236}">
                  <a16:creationId xmlns:a16="http://schemas.microsoft.com/office/drawing/2014/main" id="{C2898F5A-A6C3-471B-9F5C-3C6C03B4AA87}"/>
                </a:ext>
              </a:extLst>
            </p:cNvPr>
            <p:cNvGrpSpPr/>
            <p:nvPr/>
          </p:nvGrpSpPr>
          <p:grpSpPr>
            <a:xfrm>
              <a:off x="10279889" y="4996187"/>
              <a:ext cx="644408" cy="1098364"/>
              <a:chOff x="7685974" y="3985307"/>
              <a:chExt cx="644408" cy="1098364"/>
            </a:xfrm>
          </p:grpSpPr>
          <p:pic>
            <p:nvPicPr>
              <p:cNvPr id="104" name="Picture 4" descr="Image result for eppendorf tube">
                <a:extLst>
                  <a:ext uri="{FF2B5EF4-FFF2-40B4-BE49-F238E27FC236}">
                    <a16:creationId xmlns:a16="http://schemas.microsoft.com/office/drawing/2014/main" id="{3D510829-B24B-407C-ADE7-C1E084ADA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Graphic 104" descr="DNA">
                <a:extLst>
                  <a:ext uri="{FF2B5EF4-FFF2-40B4-BE49-F238E27FC236}">
                    <a16:creationId xmlns:a16="http://schemas.microsoft.com/office/drawing/2014/main" id="{6B27F053-1928-4DDE-85F0-15C3C6184C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55511">
                <a:off x="7733744" y="4741989"/>
                <a:ext cx="210561" cy="210561"/>
              </a:xfrm>
              <a:prstGeom prst="rect">
                <a:avLst/>
              </a:prstGeom>
            </p:spPr>
          </p:pic>
          <p:pic>
            <p:nvPicPr>
              <p:cNvPr id="106" name="Graphic 105" descr="DNA">
                <a:extLst>
                  <a:ext uri="{FF2B5EF4-FFF2-40B4-BE49-F238E27FC236}">
                    <a16:creationId xmlns:a16="http://schemas.microsoft.com/office/drawing/2014/main" id="{75A64857-365E-4423-B924-0440564F0F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888932">
                <a:off x="7685974" y="4407484"/>
                <a:ext cx="256587" cy="256587"/>
              </a:xfrm>
              <a:prstGeom prst="rect">
                <a:avLst/>
              </a:prstGeom>
            </p:spPr>
          </p:pic>
        </p:grpSp>
        <p:grpSp>
          <p:nvGrpSpPr>
            <p:cNvPr id="111" name="Group 110">
              <a:extLst>
                <a:ext uri="{FF2B5EF4-FFF2-40B4-BE49-F238E27FC236}">
                  <a16:creationId xmlns:a16="http://schemas.microsoft.com/office/drawing/2014/main" id="{C66A3F04-6382-4B6F-9E07-E9ABDD712DF2}"/>
                </a:ext>
              </a:extLst>
            </p:cNvPr>
            <p:cNvGrpSpPr/>
            <p:nvPr/>
          </p:nvGrpSpPr>
          <p:grpSpPr>
            <a:xfrm>
              <a:off x="10625706" y="4975036"/>
              <a:ext cx="644408" cy="1098364"/>
              <a:chOff x="7685974" y="3985307"/>
              <a:chExt cx="644408" cy="1098364"/>
            </a:xfrm>
          </p:grpSpPr>
          <p:pic>
            <p:nvPicPr>
              <p:cNvPr id="112" name="Picture 4" descr="Image result for eppendorf tube">
                <a:extLst>
                  <a:ext uri="{FF2B5EF4-FFF2-40B4-BE49-F238E27FC236}">
                    <a16:creationId xmlns:a16="http://schemas.microsoft.com/office/drawing/2014/main" id="{CDB2D190-38C4-462E-ACF5-AB31CBAE9F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113" name="Graphic 112" descr="DNA">
                <a:extLst>
                  <a:ext uri="{FF2B5EF4-FFF2-40B4-BE49-F238E27FC236}">
                    <a16:creationId xmlns:a16="http://schemas.microsoft.com/office/drawing/2014/main" id="{51D84B82-2E06-4229-A262-49BD18FB09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55511">
                <a:off x="7733744" y="4741989"/>
                <a:ext cx="210561" cy="210561"/>
              </a:xfrm>
              <a:prstGeom prst="rect">
                <a:avLst/>
              </a:prstGeom>
            </p:spPr>
          </p:pic>
          <p:pic>
            <p:nvPicPr>
              <p:cNvPr id="114" name="Graphic 113" descr="DNA">
                <a:extLst>
                  <a:ext uri="{FF2B5EF4-FFF2-40B4-BE49-F238E27FC236}">
                    <a16:creationId xmlns:a16="http://schemas.microsoft.com/office/drawing/2014/main" id="{80F16695-BA87-4766-B724-181A4DFEF2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888932">
                <a:off x="7685974" y="4407484"/>
                <a:ext cx="256587" cy="256587"/>
              </a:xfrm>
              <a:prstGeom prst="rect">
                <a:avLst/>
              </a:prstGeom>
            </p:spPr>
          </p:pic>
        </p:grpSp>
        <p:grpSp>
          <p:nvGrpSpPr>
            <p:cNvPr id="107" name="Group 106">
              <a:extLst>
                <a:ext uri="{FF2B5EF4-FFF2-40B4-BE49-F238E27FC236}">
                  <a16:creationId xmlns:a16="http://schemas.microsoft.com/office/drawing/2014/main" id="{4BEDB37A-0CF7-4E9E-AE77-38BA68ED7FB2}"/>
                </a:ext>
              </a:extLst>
            </p:cNvPr>
            <p:cNvGrpSpPr/>
            <p:nvPr/>
          </p:nvGrpSpPr>
          <p:grpSpPr>
            <a:xfrm>
              <a:off x="10921386" y="4965508"/>
              <a:ext cx="644408" cy="1098364"/>
              <a:chOff x="7685974" y="3985307"/>
              <a:chExt cx="644408" cy="1098364"/>
            </a:xfrm>
          </p:grpSpPr>
          <p:pic>
            <p:nvPicPr>
              <p:cNvPr id="108" name="Picture 4" descr="Image result for eppendorf tube">
                <a:extLst>
                  <a:ext uri="{FF2B5EF4-FFF2-40B4-BE49-F238E27FC236}">
                    <a16:creationId xmlns:a16="http://schemas.microsoft.com/office/drawing/2014/main" id="{686372FE-ECA8-47F0-858C-6A369BBDB7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109" name="Graphic 108" descr="DNA">
                <a:extLst>
                  <a:ext uri="{FF2B5EF4-FFF2-40B4-BE49-F238E27FC236}">
                    <a16:creationId xmlns:a16="http://schemas.microsoft.com/office/drawing/2014/main" id="{43374CE3-6A96-4387-9703-DF3F36FA14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55511">
                <a:off x="7733744" y="4741989"/>
                <a:ext cx="210561" cy="210561"/>
              </a:xfrm>
              <a:prstGeom prst="rect">
                <a:avLst/>
              </a:prstGeom>
            </p:spPr>
          </p:pic>
          <p:pic>
            <p:nvPicPr>
              <p:cNvPr id="110" name="Graphic 109" descr="DNA">
                <a:extLst>
                  <a:ext uri="{FF2B5EF4-FFF2-40B4-BE49-F238E27FC236}">
                    <a16:creationId xmlns:a16="http://schemas.microsoft.com/office/drawing/2014/main" id="{8B4F9FB6-C894-4FC4-8A17-FF2531A283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888932">
                <a:off x="7685974" y="4407484"/>
                <a:ext cx="256587" cy="256587"/>
              </a:xfrm>
              <a:prstGeom prst="rect">
                <a:avLst/>
              </a:prstGeom>
            </p:spPr>
          </p:pic>
        </p:grpSp>
        <p:grpSp>
          <p:nvGrpSpPr>
            <p:cNvPr id="115" name="Group 114">
              <a:extLst>
                <a:ext uri="{FF2B5EF4-FFF2-40B4-BE49-F238E27FC236}">
                  <a16:creationId xmlns:a16="http://schemas.microsoft.com/office/drawing/2014/main" id="{EC58B205-217D-449B-B019-E142C5E5107A}"/>
                </a:ext>
              </a:extLst>
            </p:cNvPr>
            <p:cNvGrpSpPr/>
            <p:nvPr/>
          </p:nvGrpSpPr>
          <p:grpSpPr>
            <a:xfrm>
              <a:off x="11242402" y="4975036"/>
              <a:ext cx="644408" cy="1098364"/>
              <a:chOff x="7685974" y="3985307"/>
              <a:chExt cx="644408" cy="1098364"/>
            </a:xfrm>
          </p:grpSpPr>
          <p:pic>
            <p:nvPicPr>
              <p:cNvPr id="116" name="Picture 4" descr="Image result for eppendorf tube">
                <a:extLst>
                  <a:ext uri="{FF2B5EF4-FFF2-40B4-BE49-F238E27FC236}">
                    <a16:creationId xmlns:a16="http://schemas.microsoft.com/office/drawing/2014/main" id="{A883FCF9-E7C6-487C-93F1-91E8278018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phic 116" descr="DNA">
                <a:extLst>
                  <a:ext uri="{FF2B5EF4-FFF2-40B4-BE49-F238E27FC236}">
                    <a16:creationId xmlns:a16="http://schemas.microsoft.com/office/drawing/2014/main" id="{82CB102A-2BF4-4607-A282-916EA76C63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55511">
                <a:off x="7733744" y="4741989"/>
                <a:ext cx="210561" cy="210561"/>
              </a:xfrm>
              <a:prstGeom prst="rect">
                <a:avLst/>
              </a:prstGeom>
            </p:spPr>
          </p:pic>
          <p:pic>
            <p:nvPicPr>
              <p:cNvPr id="118" name="Graphic 117" descr="DNA">
                <a:extLst>
                  <a:ext uri="{FF2B5EF4-FFF2-40B4-BE49-F238E27FC236}">
                    <a16:creationId xmlns:a16="http://schemas.microsoft.com/office/drawing/2014/main" id="{7EEF3493-7EAA-47DF-AF51-740A981EB0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888932">
                <a:off x="7685974" y="4407484"/>
                <a:ext cx="256587" cy="256587"/>
              </a:xfrm>
              <a:prstGeom prst="rect">
                <a:avLst/>
              </a:prstGeom>
            </p:spPr>
          </p:pic>
        </p:grpSp>
      </p:grpSp>
      <p:sp>
        <p:nvSpPr>
          <p:cNvPr id="98" name="TextBox 97">
            <a:extLst>
              <a:ext uri="{FF2B5EF4-FFF2-40B4-BE49-F238E27FC236}">
                <a16:creationId xmlns:a16="http://schemas.microsoft.com/office/drawing/2014/main" id="{6450E435-4FBB-8E42-83BD-FDF8F7066E66}"/>
              </a:ext>
            </a:extLst>
          </p:cNvPr>
          <p:cNvSpPr txBox="1"/>
          <p:nvPr/>
        </p:nvSpPr>
        <p:spPr>
          <a:xfrm>
            <a:off x="919392" y="325094"/>
            <a:ext cx="9023563" cy="769441"/>
          </a:xfrm>
          <a:prstGeom prst="rect">
            <a:avLst/>
          </a:prstGeom>
          <a:noFill/>
        </p:spPr>
        <p:txBody>
          <a:bodyPr wrap="square">
            <a:spAutoFit/>
          </a:bodyPr>
          <a:lstStyle/>
          <a:p>
            <a:r>
              <a:rPr lang="en-US" sz="4400" b="1" dirty="0"/>
              <a:t>RNA-seq experiment overview </a:t>
            </a:r>
            <a:endParaRPr lang="en-BE" sz="4400" dirty="0"/>
          </a:p>
        </p:txBody>
      </p:sp>
    </p:spTree>
    <p:extLst>
      <p:ext uri="{BB962C8B-B14F-4D97-AF65-F5344CB8AC3E}">
        <p14:creationId xmlns:p14="http://schemas.microsoft.com/office/powerpoint/2010/main" val="242150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8C20-0C97-524B-A32C-8B893C34858E}"/>
              </a:ext>
            </a:extLst>
          </p:cNvPr>
          <p:cNvSpPr>
            <a:spLocks noGrp="1"/>
          </p:cNvSpPr>
          <p:nvPr>
            <p:ph type="title"/>
          </p:nvPr>
        </p:nvSpPr>
        <p:spPr/>
        <p:txBody>
          <a:bodyPr/>
          <a:lstStyle/>
          <a:p>
            <a:endParaRPr lang="en-BE"/>
          </a:p>
        </p:txBody>
      </p:sp>
      <p:pic>
        <p:nvPicPr>
          <p:cNvPr id="4" name="Content Placeholder 4">
            <a:extLst>
              <a:ext uri="{FF2B5EF4-FFF2-40B4-BE49-F238E27FC236}">
                <a16:creationId xmlns:a16="http://schemas.microsoft.com/office/drawing/2014/main" id="{D645B583-0320-1540-9948-8094826F9F3A}"/>
              </a:ext>
            </a:extLst>
          </p:cNvPr>
          <p:cNvPicPr>
            <a:picLocks noChangeAspect="1"/>
          </p:cNvPicPr>
          <p:nvPr/>
        </p:nvPicPr>
        <p:blipFill>
          <a:blip r:embed="rId2"/>
          <a:stretch>
            <a:fillRect/>
          </a:stretch>
        </p:blipFill>
        <p:spPr>
          <a:xfrm>
            <a:off x="-1" y="1"/>
            <a:ext cx="12155557" cy="6858000"/>
          </a:xfrm>
          <a:prstGeom prst="rect">
            <a:avLst/>
          </a:prstGeom>
        </p:spPr>
      </p:pic>
    </p:spTree>
    <p:extLst>
      <p:ext uri="{BB962C8B-B14F-4D97-AF65-F5344CB8AC3E}">
        <p14:creationId xmlns:p14="http://schemas.microsoft.com/office/powerpoint/2010/main" val="1638184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0D89-A182-2A49-A0DC-50CD9C06983E}"/>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EE3F64A3-F9D3-B140-ACD5-1368307B484A}"/>
              </a:ext>
            </a:extLst>
          </p:cNvPr>
          <p:cNvPicPr>
            <a:picLocks noGrp="1" noChangeAspect="1"/>
          </p:cNvPicPr>
          <p:nvPr>
            <p:ph idx="1"/>
          </p:nvPr>
        </p:nvPicPr>
        <p:blipFill>
          <a:blip r:embed="rId2"/>
          <a:stretch>
            <a:fillRect/>
          </a:stretch>
        </p:blipFill>
        <p:spPr>
          <a:xfrm>
            <a:off x="77653" y="0"/>
            <a:ext cx="12024033" cy="6808787"/>
          </a:xfrm>
        </p:spPr>
      </p:pic>
    </p:spTree>
    <p:extLst>
      <p:ext uri="{BB962C8B-B14F-4D97-AF65-F5344CB8AC3E}">
        <p14:creationId xmlns:p14="http://schemas.microsoft.com/office/powerpoint/2010/main" val="1508104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37D3-A1FD-5E43-8EA4-E77811A52D23}"/>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EF6E8948-507D-2D45-A487-DB6E3FC5C82B}"/>
              </a:ext>
            </a:extLst>
          </p:cNvPr>
          <p:cNvPicPr>
            <a:picLocks noGrp="1" noChangeAspect="1"/>
          </p:cNvPicPr>
          <p:nvPr>
            <p:ph idx="1"/>
          </p:nvPr>
        </p:nvPicPr>
        <p:blipFill>
          <a:blip r:embed="rId2"/>
          <a:stretch>
            <a:fillRect/>
          </a:stretch>
        </p:blipFill>
        <p:spPr>
          <a:xfrm>
            <a:off x="0" y="-32657"/>
            <a:ext cx="12058650" cy="6890658"/>
          </a:xfrm>
        </p:spPr>
      </p:pic>
    </p:spTree>
    <p:extLst>
      <p:ext uri="{BB962C8B-B14F-4D97-AF65-F5344CB8AC3E}">
        <p14:creationId xmlns:p14="http://schemas.microsoft.com/office/powerpoint/2010/main" val="1229141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AA00-474C-0E46-AED3-611E012BE3EB}"/>
              </a:ext>
            </a:extLst>
          </p:cNvPr>
          <p:cNvSpPr>
            <a:spLocks noGrp="1"/>
          </p:cNvSpPr>
          <p:nvPr>
            <p:ph type="title"/>
          </p:nvPr>
        </p:nvSpPr>
        <p:spPr/>
        <p:txBody>
          <a:bodyPr/>
          <a:lstStyle/>
          <a:p>
            <a:endParaRPr lang="en-BE"/>
          </a:p>
        </p:txBody>
      </p:sp>
      <p:pic>
        <p:nvPicPr>
          <p:cNvPr id="5" name="Content Placeholder 4">
            <a:extLst>
              <a:ext uri="{FF2B5EF4-FFF2-40B4-BE49-F238E27FC236}">
                <a16:creationId xmlns:a16="http://schemas.microsoft.com/office/drawing/2014/main" id="{462BD028-1555-454E-BA25-1677F0EACE60}"/>
              </a:ext>
            </a:extLst>
          </p:cNvPr>
          <p:cNvPicPr>
            <a:picLocks noGrp="1" noChangeAspect="1"/>
          </p:cNvPicPr>
          <p:nvPr>
            <p:ph idx="1"/>
          </p:nvPr>
        </p:nvPicPr>
        <p:blipFill>
          <a:blip r:embed="rId2"/>
          <a:stretch>
            <a:fillRect/>
          </a:stretch>
        </p:blipFill>
        <p:spPr>
          <a:xfrm>
            <a:off x="-1" y="1"/>
            <a:ext cx="12192001" cy="6858000"/>
          </a:xfrm>
        </p:spPr>
      </p:pic>
    </p:spTree>
    <p:extLst>
      <p:ext uri="{BB962C8B-B14F-4D97-AF65-F5344CB8AC3E}">
        <p14:creationId xmlns:p14="http://schemas.microsoft.com/office/powerpoint/2010/main" val="3073665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0E87945-7192-4EC7-986F-47040D22D5EB}"/>
              </a:ext>
            </a:extLst>
          </p:cNvPr>
          <p:cNvGrpSpPr/>
          <p:nvPr/>
        </p:nvGrpSpPr>
        <p:grpSpPr>
          <a:xfrm>
            <a:off x="-112540" y="1391934"/>
            <a:ext cx="8159262" cy="2785940"/>
            <a:chOff x="4055838" y="4393440"/>
            <a:chExt cx="8136162" cy="2142056"/>
          </a:xfrm>
        </p:grpSpPr>
        <p:grpSp>
          <p:nvGrpSpPr>
            <p:cNvPr id="6" name="Group 5">
              <a:extLst>
                <a:ext uri="{FF2B5EF4-FFF2-40B4-BE49-F238E27FC236}">
                  <a16:creationId xmlns:a16="http://schemas.microsoft.com/office/drawing/2014/main" id="{A9CAE9F0-8642-4628-9706-324DA697E56B}"/>
                </a:ext>
              </a:extLst>
            </p:cNvPr>
            <p:cNvGrpSpPr/>
            <p:nvPr/>
          </p:nvGrpSpPr>
          <p:grpSpPr>
            <a:xfrm>
              <a:off x="5195055" y="4393440"/>
              <a:ext cx="6554096" cy="274082"/>
              <a:chOff x="5195055" y="4393440"/>
              <a:chExt cx="6554096" cy="274082"/>
            </a:xfrm>
          </p:grpSpPr>
          <p:sp>
            <p:nvSpPr>
              <p:cNvPr id="17" name="Rectangle 16">
                <a:extLst>
                  <a:ext uri="{FF2B5EF4-FFF2-40B4-BE49-F238E27FC236}">
                    <a16:creationId xmlns:a16="http://schemas.microsoft.com/office/drawing/2014/main" id="{89DBCAA4-7FF6-4E12-A24F-0035AB1D05D1}"/>
                  </a:ext>
                </a:extLst>
              </p:cNvPr>
              <p:cNvSpPr/>
              <p:nvPr/>
            </p:nvSpPr>
            <p:spPr>
              <a:xfrm>
                <a:off x="7008338" y="4422822"/>
                <a:ext cx="4740813" cy="24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ATCGGACGTAGCACCTAGTTCCAGGTATGCCCTTGG</a:t>
                </a:r>
              </a:p>
            </p:txBody>
          </p:sp>
          <p:sp>
            <p:nvSpPr>
              <p:cNvPr id="18" name="TextBox 17">
                <a:extLst>
                  <a:ext uri="{FF2B5EF4-FFF2-40B4-BE49-F238E27FC236}">
                    <a16:creationId xmlns:a16="http://schemas.microsoft.com/office/drawing/2014/main" id="{8E499CA0-7F18-4197-96C8-6B8D2452346A}"/>
                  </a:ext>
                </a:extLst>
              </p:cNvPr>
              <p:cNvSpPr txBox="1"/>
              <p:nvPr/>
            </p:nvSpPr>
            <p:spPr>
              <a:xfrm>
                <a:off x="5195055" y="4393440"/>
                <a:ext cx="1955409" cy="260308"/>
              </a:xfrm>
              <a:prstGeom prst="rect">
                <a:avLst/>
              </a:prstGeom>
              <a:noFill/>
              <a:ln>
                <a:noFill/>
              </a:ln>
            </p:spPr>
            <p:txBody>
              <a:bodyPr wrap="square" rtlCol="0">
                <a:spAutoFit/>
              </a:bodyPr>
              <a:lstStyle/>
              <a:p>
                <a:r>
                  <a:rPr lang="en-US" sz="1600" b="1" dirty="0"/>
                  <a:t>Reference genome </a:t>
                </a:r>
              </a:p>
            </p:txBody>
          </p:sp>
        </p:grpSp>
        <p:grpSp>
          <p:nvGrpSpPr>
            <p:cNvPr id="48" name="Group 47">
              <a:extLst>
                <a:ext uri="{FF2B5EF4-FFF2-40B4-BE49-F238E27FC236}">
                  <a16:creationId xmlns:a16="http://schemas.microsoft.com/office/drawing/2014/main" id="{6F095A01-9CFF-4B62-829F-0746C2604FE0}"/>
                </a:ext>
              </a:extLst>
            </p:cNvPr>
            <p:cNvGrpSpPr/>
            <p:nvPr/>
          </p:nvGrpSpPr>
          <p:grpSpPr>
            <a:xfrm>
              <a:off x="6991643" y="4925593"/>
              <a:ext cx="4715306" cy="256136"/>
              <a:chOff x="6991643" y="4925593"/>
              <a:chExt cx="4715306" cy="256136"/>
            </a:xfrm>
          </p:grpSpPr>
          <p:grpSp>
            <p:nvGrpSpPr>
              <p:cNvPr id="24" name="Group 23">
                <a:extLst>
                  <a:ext uri="{FF2B5EF4-FFF2-40B4-BE49-F238E27FC236}">
                    <a16:creationId xmlns:a16="http://schemas.microsoft.com/office/drawing/2014/main" id="{4ED5F62D-9CED-48B3-B2EB-AC1FA78D819B}"/>
                  </a:ext>
                </a:extLst>
              </p:cNvPr>
              <p:cNvGrpSpPr/>
              <p:nvPr/>
            </p:nvGrpSpPr>
            <p:grpSpPr>
              <a:xfrm>
                <a:off x="6991643" y="4925593"/>
                <a:ext cx="4715306" cy="256136"/>
                <a:chOff x="6991643" y="4925593"/>
                <a:chExt cx="4715306" cy="256136"/>
              </a:xfrm>
            </p:grpSpPr>
            <p:grpSp>
              <p:nvGrpSpPr>
                <p:cNvPr id="21" name="Group 20">
                  <a:extLst>
                    <a:ext uri="{FF2B5EF4-FFF2-40B4-BE49-F238E27FC236}">
                      <a16:creationId xmlns:a16="http://schemas.microsoft.com/office/drawing/2014/main" id="{ABA60E82-9FAD-40C3-99B1-E50184397A9C}"/>
                    </a:ext>
                  </a:extLst>
                </p:cNvPr>
                <p:cNvGrpSpPr/>
                <p:nvPr/>
              </p:nvGrpSpPr>
              <p:grpSpPr>
                <a:xfrm>
                  <a:off x="6991643" y="4925593"/>
                  <a:ext cx="4715306" cy="251318"/>
                  <a:chOff x="6991643" y="4925593"/>
                  <a:chExt cx="4715306" cy="251318"/>
                </a:xfrm>
              </p:grpSpPr>
              <p:sp>
                <p:nvSpPr>
                  <p:cNvPr id="19" name="Rectangle 18">
                    <a:extLst>
                      <a:ext uri="{FF2B5EF4-FFF2-40B4-BE49-F238E27FC236}">
                        <a16:creationId xmlns:a16="http://schemas.microsoft.com/office/drawing/2014/main" id="{27B69A02-26A2-47DD-9D27-E2553218ECFA}"/>
                      </a:ext>
                    </a:extLst>
                  </p:cNvPr>
                  <p:cNvSpPr/>
                  <p:nvPr/>
                </p:nvSpPr>
                <p:spPr>
                  <a:xfrm>
                    <a:off x="6991643" y="4925593"/>
                    <a:ext cx="4715306" cy="241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FB0343-C33C-4F04-9CC2-9D0A3D79A8D9}"/>
                      </a:ext>
                    </a:extLst>
                  </p:cNvPr>
                  <p:cNvSpPr/>
                  <p:nvPr/>
                </p:nvSpPr>
                <p:spPr>
                  <a:xfrm>
                    <a:off x="6991643" y="4925593"/>
                    <a:ext cx="1179059" cy="25131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1</a:t>
                    </a:r>
                  </a:p>
                </p:txBody>
              </p:sp>
            </p:grpSp>
            <p:sp>
              <p:nvSpPr>
                <p:cNvPr id="22" name="Rectangle 21">
                  <a:extLst>
                    <a:ext uri="{FF2B5EF4-FFF2-40B4-BE49-F238E27FC236}">
                      <a16:creationId xmlns:a16="http://schemas.microsoft.com/office/drawing/2014/main" id="{3C45B8A1-697D-4407-984D-80F209585B56}"/>
                    </a:ext>
                  </a:extLst>
                </p:cNvPr>
                <p:cNvSpPr/>
                <p:nvPr/>
              </p:nvSpPr>
              <p:spPr>
                <a:xfrm>
                  <a:off x="8170702" y="4925594"/>
                  <a:ext cx="1524565" cy="25131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2</a:t>
                  </a:r>
                </a:p>
              </p:txBody>
            </p:sp>
            <p:sp>
              <p:nvSpPr>
                <p:cNvPr id="23" name="Rectangle 22">
                  <a:extLst>
                    <a:ext uri="{FF2B5EF4-FFF2-40B4-BE49-F238E27FC236}">
                      <a16:creationId xmlns:a16="http://schemas.microsoft.com/office/drawing/2014/main" id="{FA468B60-6DE3-4443-858E-A159C9FF3DD2}"/>
                    </a:ext>
                  </a:extLst>
                </p:cNvPr>
                <p:cNvSpPr/>
                <p:nvPr/>
              </p:nvSpPr>
              <p:spPr>
                <a:xfrm>
                  <a:off x="9695268" y="4925593"/>
                  <a:ext cx="953976" cy="256136"/>
                </a:xfrm>
                <a:prstGeom prst="rect">
                  <a:avLst/>
                </a:prstGeom>
                <a:solidFill>
                  <a:srgbClr val="F25CA0"/>
                </a:solidFill>
                <a:ln>
                  <a:solidFill>
                    <a:srgbClr val="F25C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3</a:t>
                  </a:r>
                </a:p>
              </p:txBody>
            </p:sp>
          </p:grpSp>
          <p:sp>
            <p:nvSpPr>
              <p:cNvPr id="25" name="Rectangle 24">
                <a:extLst>
                  <a:ext uri="{FF2B5EF4-FFF2-40B4-BE49-F238E27FC236}">
                    <a16:creationId xmlns:a16="http://schemas.microsoft.com/office/drawing/2014/main" id="{6B002213-317D-431F-BA25-6E064B2E754F}"/>
                  </a:ext>
                </a:extLst>
              </p:cNvPr>
              <p:cNvSpPr/>
              <p:nvPr/>
            </p:nvSpPr>
            <p:spPr>
              <a:xfrm>
                <a:off x="10649244" y="4925593"/>
                <a:ext cx="1057705" cy="25131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 4</a:t>
                </a:r>
              </a:p>
            </p:txBody>
          </p:sp>
        </p:grpSp>
        <p:sp>
          <p:nvSpPr>
            <p:cNvPr id="28" name="TextBox 27">
              <a:extLst>
                <a:ext uri="{FF2B5EF4-FFF2-40B4-BE49-F238E27FC236}">
                  <a16:creationId xmlns:a16="http://schemas.microsoft.com/office/drawing/2014/main" id="{A327978F-A867-4DF2-9D58-7D2FFD209207}"/>
                </a:ext>
              </a:extLst>
            </p:cNvPr>
            <p:cNvSpPr txBox="1"/>
            <p:nvPr/>
          </p:nvSpPr>
          <p:spPr>
            <a:xfrm>
              <a:off x="4055838" y="4871929"/>
              <a:ext cx="3092377" cy="449622"/>
            </a:xfrm>
            <a:prstGeom prst="rect">
              <a:avLst/>
            </a:prstGeom>
            <a:noFill/>
            <a:ln>
              <a:noFill/>
            </a:ln>
          </p:spPr>
          <p:txBody>
            <a:bodyPr wrap="square" rtlCol="0">
              <a:spAutoFit/>
            </a:bodyPr>
            <a:lstStyle/>
            <a:p>
              <a:pPr algn="ctr"/>
              <a:r>
                <a:rPr lang="en-US" sz="1400" b="1" dirty="0"/>
                <a:t>Reference genome </a:t>
              </a:r>
              <a:r>
                <a:rPr lang="en-US" sz="1600" b="1" u="sng" dirty="0"/>
                <a:t>+</a:t>
              </a:r>
              <a:r>
                <a:rPr lang="en-US" sz="1600" b="1" dirty="0"/>
                <a:t> </a:t>
              </a:r>
              <a:r>
                <a:rPr lang="en-US" sz="1400" b="1" dirty="0"/>
                <a:t>Annotation file </a:t>
              </a:r>
            </a:p>
            <a:p>
              <a:r>
                <a:rPr lang="en-US" sz="1600" b="1" dirty="0"/>
                <a:t> </a:t>
              </a:r>
            </a:p>
          </p:txBody>
        </p:sp>
        <p:grpSp>
          <p:nvGrpSpPr>
            <p:cNvPr id="42" name="Group 41">
              <a:extLst>
                <a:ext uri="{FF2B5EF4-FFF2-40B4-BE49-F238E27FC236}">
                  <a16:creationId xmlns:a16="http://schemas.microsoft.com/office/drawing/2014/main" id="{B3D5D9D1-8FC8-4340-B036-9CF7EB7B38EC}"/>
                </a:ext>
              </a:extLst>
            </p:cNvPr>
            <p:cNvGrpSpPr/>
            <p:nvPr/>
          </p:nvGrpSpPr>
          <p:grpSpPr>
            <a:xfrm>
              <a:off x="5152233" y="5251721"/>
              <a:ext cx="6596918" cy="355039"/>
              <a:chOff x="5152233" y="5251721"/>
              <a:chExt cx="6596918" cy="355039"/>
            </a:xfrm>
          </p:grpSpPr>
          <p:cxnSp>
            <p:nvCxnSpPr>
              <p:cNvPr id="27" name="Straight Connector 26">
                <a:extLst>
                  <a:ext uri="{FF2B5EF4-FFF2-40B4-BE49-F238E27FC236}">
                    <a16:creationId xmlns:a16="http://schemas.microsoft.com/office/drawing/2014/main" id="{75B2FF50-A7B7-481D-9DE6-9DB27A3D534A}"/>
                  </a:ext>
                </a:extLst>
              </p:cNvPr>
              <p:cNvCxnSpPr/>
              <p:nvPr/>
            </p:nvCxnSpPr>
            <p:spPr>
              <a:xfrm>
                <a:off x="8384345"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5B1206-26ED-477D-91F6-D11F026EE63D}"/>
                  </a:ext>
                </a:extLst>
              </p:cNvPr>
              <p:cNvCxnSpPr/>
              <p:nvPr/>
            </p:nvCxnSpPr>
            <p:spPr>
              <a:xfrm>
                <a:off x="8166296" y="5299615"/>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94C350-E61E-4570-8106-2050BD3C36BF}"/>
                  </a:ext>
                </a:extLst>
              </p:cNvPr>
              <p:cNvCxnSpPr/>
              <p:nvPr/>
            </p:nvCxnSpPr>
            <p:spPr>
              <a:xfrm>
                <a:off x="8384345" y="5606760"/>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D864AD-5AE3-42CB-BAA5-ECE64CE7A837}"/>
                  </a:ext>
                </a:extLst>
              </p:cNvPr>
              <p:cNvCxnSpPr/>
              <p:nvPr/>
            </p:nvCxnSpPr>
            <p:spPr>
              <a:xfrm>
                <a:off x="9022081" y="5299615"/>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0924C0-E09F-4CBD-90B4-268B2926D926}"/>
                  </a:ext>
                </a:extLst>
              </p:cNvPr>
              <p:cNvCxnSpPr/>
              <p:nvPr/>
            </p:nvCxnSpPr>
            <p:spPr>
              <a:xfrm>
                <a:off x="9026771"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3E1C702-147B-41BC-9F0E-289B9C0502CF}"/>
                  </a:ext>
                </a:extLst>
              </p:cNvPr>
              <p:cNvCxnSpPr>
                <a:cxnSpLocks/>
              </p:cNvCxnSpPr>
              <p:nvPr/>
            </p:nvCxnSpPr>
            <p:spPr>
              <a:xfrm>
                <a:off x="9831320" y="5323845"/>
                <a:ext cx="34093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CD156-F7AA-4209-8141-DB491F9C17AA}"/>
                  </a:ext>
                </a:extLst>
              </p:cNvPr>
              <p:cNvCxnSpPr>
                <a:cxnSpLocks/>
              </p:cNvCxnSpPr>
              <p:nvPr/>
            </p:nvCxnSpPr>
            <p:spPr>
              <a:xfrm>
                <a:off x="9848080" y="5456704"/>
                <a:ext cx="32417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F628C7-23CA-44A3-8A11-8E9CB3644A02}"/>
                  </a:ext>
                </a:extLst>
              </p:cNvPr>
              <p:cNvCxnSpPr>
                <a:cxnSpLocks/>
              </p:cNvCxnSpPr>
              <p:nvPr/>
            </p:nvCxnSpPr>
            <p:spPr>
              <a:xfrm>
                <a:off x="10066129" y="5582537"/>
                <a:ext cx="358031"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B3AC125-8696-4AB7-8CFB-0E35A6394463}"/>
                  </a:ext>
                </a:extLst>
              </p:cNvPr>
              <p:cNvCxnSpPr/>
              <p:nvPr/>
            </p:nvCxnSpPr>
            <p:spPr>
              <a:xfrm>
                <a:off x="10649244"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D126990-B2E5-48E8-B7BE-591C29B98EA5}"/>
                  </a:ext>
                </a:extLst>
              </p:cNvPr>
              <p:cNvCxnSpPr/>
              <p:nvPr/>
            </p:nvCxnSpPr>
            <p:spPr>
              <a:xfrm>
                <a:off x="10649244"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9070C1-2F12-4F58-8A32-4EC0D5EB5977}"/>
                  </a:ext>
                </a:extLst>
              </p:cNvPr>
              <p:cNvCxnSpPr/>
              <p:nvPr/>
            </p:nvCxnSpPr>
            <p:spPr>
              <a:xfrm>
                <a:off x="11186443"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67AD77-F6BE-45A6-95AA-D86F6CB424B0}"/>
                  </a:ext>
                </a:extLst>
              </p:cNvPr>
              <p:cNvCxnSpPr/>
              <p:nvPr/>
            </p:nvCxnSpPr>
            <p:spPr>
              <a:xfrm>
                <a:off x="10649244" y="5522409"/>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B628B9-583C-4833-9D2A-222BE618D149}"/>
                  </a:ext>
                </a:extLst>
              </p:cNvPr>
              <p:cNvCxnSpPr/>
              <p:nvPr/>
            </p:nvCxnSpPr>
            <p:spPr>
              <a:xfrm>
                <a:off x="11313053"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EB4CE3A-4222-4684-942C-FC44FCDC7E6B}"/>
                  </a:ext>
                </a:extLst>
              </p:cNvPr>
              <p:cNvCxnSpPr/>
              <p:nvPr/>
            </p:nvCxnSpPr>
            <p:spPr>
              <a:xfrm>
                <a:off x="11186443" y="551537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E846C5-12CC-48B9-B136-9DAEC588339E}"/>
                  </a:ext>
                </a:extLst>
              </p:cNvPr>
              <p:cNvSpPr txBox="1"/>
              <p:nvPr/>
            </p:nvSpPr>
            <p:spPr>
              <a:xfrm>
                <a:off x="5152233" y="5251721"/>
                <a:ext cx="1149893" cy="283972"/>
              </a:xfrm>
              <a:prstGeom prst="rect">
                <a:avLst/>
              </a:prstGeom>
              <a:noFill/>
              <a:ln>
                <a:noFill/>
              </a:ln>
            </p:spPr>
            <p:txBody>
              <a:bodyPr wrap="square" rtlCol="0">
                <a:spAutoFit/>
              </a:bodyPr>
              <a:lstStyle/>
              <a:p>
                <a:r>
                  <a:rPr lang="en-US" dirty="0"/>
                  <a:t>Sample 1 </a:t>
                </a:r>
              </a:p>
            </p:txBody>
          </p:sp>
        </p:grpSp>
        <p:grpSp>
          <p:nvGrpSpPr>
            <p:cNvPr id="73" name="Group 72">
              <a:extLst>
                <a:ext uri="{FF2B5EF4-FFF2-40B4-BE49-F238E27FC236}">
                  <a16:creationId xmlns:a16="http://schemas.microsoft.com/office/drawing/2014/main" id="{D3B568F7-1EA3-45B1-BA0A-77E3CD25F2F9}"/>
                </a:ext>
              </a:extLst>
            </p:cNvPr>
            <p:cNvGrpSpPr/>
            <p:nvPr/>
          </p:nvGrpSpPr>
          <p:grpSpPr>
            <a:xfrm>
              <a:off x="5135823" y="5941952"/>
              <a:ext cx="6596918" cy="593544"/>
              <a:chOff x="5135823" y="5941952"/>
              <a:chExt cx="6596918" cy="593544"/>
            </a:xfrm>
          </p:grpSpPr>
          <p:grpSp>
            <p:nvGrpSpPr>
              <p:cNvPr id="51" name="Group 50">
                <a:extLst>
                  <a:ext uri="{FF2B5EF4-FFF2-40B4-BE49-F238E27FC236}">
                    <a16:creationId xmlns:a16="http://schemas.microsoft.com/office/drawing/2014/main" id="{8EADA807-81CE-4C72-AD57-FBCC60FCB79D}"/>
                  </a:ext>
                </a:extLst>
              </p:cNvPr>
              <p:cNvGrpSpPr/>
              <p:nvPr/>
            </p:nvGrpSpPr>
            <p:grpSpPr>
              <a:xfrm>
                <a:off x="5135823" y="5941952"/>
                <a:ext cx="6596918" cy="469925"/>
                <a:chOff x="5152233" y="5251721"/>
                <a:chExt cx="6596918" cy="469925"/>
              </a:xfrm>
            </p:grpSpPr>
            <p:cxnSp>
              <p:nvCxnSpPr>
                <p:cNvPr id="52" name="Straight Connector 51">
                  <a:extLst>
                    <a:ext uri="{FF2B5EF4-FFF2-40B4-BE49-F238E27FC236}">
                      <a16:creationId xmlns:a16="http://schemas.microsoft.com/office/drawing/2014/main" id="{932651D7-9EDE-4A5A-9654-C7926A79F1DB}"/>
                    </a:ext>
                  </a:extLst>
                </p:cNvPr>
                <p:cNvCxnSpPr/>
                <p:nvPr/>
              </p:nvCxnSpPr>
              <p:spPr>
                <a:xfrm>
                  <a:off x="8384345"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129596-B51A-4AE3-9C3B-D8686D60CD6E}"/>
                    </a:ext>
                  </a:extLst>
                </p:cNvPr>
                <p:cNvCxnSpPr/>
                <p:nvPr/>
              </p:nvCxnSpPr>
              <p:spPr>
                <a:xfrm>
                  <a:off x="8166296" y="5299615"/>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8DBA62F-D52F-4D56-A287-0B475E3B9D08}"/>
                    </a:ext>
                  </a:extLst>
                </p:cNvPr>
                <p:cNvCxnSpPr/>
                <p:nvPr/>
              </p:nvCxnSpPr>
              <p:spPr>
                <a:xfrm>
                  <a:off x="8384345" y="5606760"/>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017B75-CCFB-44B4-9AEF-B6627CC4C9A6}"/>
                    </a:ext>
                  </a:extLst>
                </p:cNvPr>
                <p:cNvCxnSpPr/>
                <p:nvPr/>
              </p:nvCxnSpPr>
              <p:spPr>
                <a:xfrm>
                  <a:off x="8384345" y="5721646"/>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8759693-2D02-4B99-89FD-E4E4A2B13E77}"/>
                    </a:ext>
                  </a:extLst>
                </p:cNvPr>
                <p:cNvCxnSpPr/>
                <p:nvPr/>
              </p:nvCxnSpPr>
              <p:spPr>
                <a:xfrm>
                  <a:off x="8904852" y="5456704"/>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56ECB77-74D8-46C4-9662-6F03F1CDE094}"/>
                    </a:ext>
                  </a:extLst>
                </p:cNvPr>
                <p:cNvCxnSpPr>
                  <a:cxnSpLocks/>
                </p:cNvCxnSpPr>
                <p:nvPr/>
              </p:nvCxnSpPr>
              <p:spPr>
                <a:xfrm>
                  <a:off x="9831320" y="5415423"/>
                  <a:ext cx="34093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FBADE82-B2E1-4252-AE3D-357724886548}"/>
                    </a:ext>
                  </a:extLst>
                </p:cNvPr>
                <p:cNvCxnSpPr>
                  <a:cxnSpLocks/>
                </p:cNvCxnSpPr>
                <p:nvPr/>
              </p:nvCxnSpPr>
              <p:spPr>
                <a:xfrm>
                  <a:off x="9848080" y="5551410"/>
                  <a:ext cx="324176"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C47BC0B-E281-4532-AB0F-190D5266D763}"/>
                    </a:ext>
                  </a:extLst>
                </p:cNvPr>
                <p:cNvCxnSpPr>
                  <a:cxnSpLocks/>
                </p:cNvCxnSpPr>
                <p:nvPr/>
              </p:nvCxnSpPr>
              <p:spPr>
                <a:xfrm>
                  <a:off x="10010168" y="5299615"/>
                  <a:ext cx="358031" cy="0"/>
                </a:xfrm>
                <a:prstGeom prst="line">
                  <a:avLst/>
                </a:prstGeom>
                <a:ln w="57150">
                  <a:solidFill>
                    <a:srgbClr val="F25CA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CB158C-733D-4327-A491-9F5412AE2561}"/>
                    </a:ext>
                  </a:extLst>
                </p:cNvPr>
                <p:cNvCxnSpPr/>
                <p:nvPr/>
              </p:nvCxnSpPr>
              <p:spPr>
                <a:xfrm>
                  <a:off x="10649244"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6BDB878-9AC3-4B11-B413-AED4F3975232}"/>
                    </a:ext>
                  </a:extLst>
                </p:cNvPr>
                <p:cNvCxnSpPr/>
                <p:nvPr/>
              </p:nvCxnSpPr>
              <p:spPr>
                <a:xfrm>
                  <a:off x="10649244"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8D050D7-760F-4F23-A889-4C6394A812DC}"/>
                    </a:ext>
                  </a:extLst>
                </p:cNvPr>
                <p:cNvCxnSpPr/>
                <p:nvPr/>
              </p:nvCxnSpPr>
              <p:spPr>
                <a:xfrm>
                  <a:off x="11186443" y="5299615"/>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F35CBC-D9CE-411B-A9D8-7E5A78D0430D}"/>
                    </a:ext>
                  </a:extLst>
                </p:cNvPr>
                <p:cNvCxnSpPr/>
                <p:nvPr/>
              </p:nvCxnSpPr>
              <p:spPr>
                <a:xfrm>
                  <a:off x="11313053" y="5436387"/>
                  <a:ext cx="43609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620DE36-1D4A-43F6-BEA0-C09D8E860DEC}"/>
                    </a:ext>
                  </a:extLst>
                </p:cNvPr>
                <p:cNvSpPr txBox="1"/>
                <p:nvPr/>
              </p:nvSpPr>
              <p:spPr>
                <a:xfrm>
                  <a:off x="5152233" y="5251721"/>
                  <a:ext cx="1149893" cy="283972"/>
                </a:xfrm>
                <a:prstGeom prst="rect">
                  <a:avLst/>
                </a:prstGeom>
                <a:noFill/>
                <a:ln>
                  <a:noFill/>
                </a:ln>
              </p:spPr>
              <p:txBody>
                <a:bodyPr wrap="square" rtlCol="0">
                  <a:spAutoFit/>
                </a:bodyPr>
                <a:lstStyle/>
                <a:p>
                  <a:r>
                    <a:rPr lang="en-US" dirty="0"/>
                    <a:t>Sample 2 </a:t>
                  </a:r>
                </a:p>
              </p:txBody>
            </p:sp>
          </p:grpSp>
          <p:cxnSp>
            <p:nvCxnSpPr>
              <p:cNvPr id="67" name="Straight Connector 66">
                <a:extLst>
                  <a:ext uri="{FF2B5EF4-FFF2-40B4-BE49-F238E27FC236}">
                    <a16:creationId xmlns:a16="http://schemas.microsoft.com/office/drawing/2014/main" id="{4993F7EE-AF5E-465D-9606-C91870A8AE88}"/>
                  </a:ext>
                </a:extLst>
              </p:cNvPr>
              <p:cNvCxnSpPr/>
              <p:nvPr/>
            </p:nvCxnSpPr>
            <p:spPr>
              <a:xfrm>
                <a:off x="8964784" y="6241641"/>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9C12B04-D077-41C9-84FF-B25CB56B9439}"/>
                  </a:ext>
                </a:extLst>
              </p:cNvPr>
              <p:cNvCxnSpPr/>
              <p:nvPr/>
            </p:nvCxnSpPr>
            <p:spPr>
              <a:xfrm>
                <a:off x="8879069" y="6036876"/>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DE4ACC1-1820-45CE-AC33-81ED5C30A238}"/>
                  </a:ext>
                </a:extLst>
              </p:cNvPr>
              <p:cNvCxnSpPr/>
              <p:nvPr/>
            </p:nvCxnSpPr>
            <p:spPr>
              <a:xfrm>
                <a:off x="8918916" y="6369673"/>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07D66D2-12AF-48CA-8617-1E6AB07C154B}"/>
                  </a:ext>
                </a:extLst>
              </p:cNvPr>
              <p:cNvCxnSpPr/>
              <p:nvPr/>
            </p:nvCxnSpPr>
            <p:spPr>
              <a:xfrm>
                <a:off x="8384345" y="6535496"/>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BE67BA3-80EE-4FAA-81AA-8E359965A31D}"/>
                  </a:ext>
                </a:extLst>
              </p:cNvPr>
              <p:cNvCxnSpPr/>
              <p:nvPr/>
            </p:nvCxnSpPr>
            <p:spPr>
              <a:xfrm>
                <a:off x="9022081" y="6516092"/>
                <a:ext cx="436098"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18711AAA-A591-4EEE-9037-CA7AB1968D20}"/>
                </a:ext>
              </a:extLst>
            </p:cNvPr>
            <p:cNvCxnSpPr/>
            <p:nvPr/>
          </p:nvCxnSpPr>
          <p:spPr>
            <a:xfrm>
              <a:off x="5152233" y="5767754"/>
              <a:ext cx="7039767" cy="0"/>
            </a:xfrm>
            <a:prstGeom prst="line">
              <a:avLst/>
            </a:prstGeom>
          </p:spPr>
          <p:style>
            <a:lnRef idx="1">
              <a:schemeClr val="dk1"/>
            </a:lnRef>
            <a:fillRef idx="0">
              <a:schemeClr val="dk1"/>
            </a:fillRef>
            <a:effectRef idx="0">
              <a:schemeClr val="dk1"/>
            </a:effectRef>
            <a:fontRef idx="minor">
              <a:schemeClr val="tx1"/>
            </a:fontRef>
          </p:style>
        </p:cxnSp>
      </p:grpSp>
      <p:sp>
        <p:nvSpPr>
          <p:cNvPr id="9" name="Arrow: Curved Up 8">
            <a:extLst>
              <a:ext uri="{FF2B5EF4-FFF2-40B4-BE49-F238E27FC236}">
                <a16:creationId xmlns:a16="http://schemas.microsoft.com/office/drawing/2014/main" id="{01D54A5C-2F6A-4298-801C-C6226E1D0535}"/>
              </a:ext>
            </a:extLst>
          </p:cNvPr>
          <p:cNvSpPr/>
          <p:nvPr/>
        </p:nvSpPr>
        <p:spPr>
          <a:xfrm rot="2821873" flipV="1">
            <a:off x="7761107" y="2526725"/>
            <a:ext cx="3338500" cy="1152609"/>
          </a:xfrm>
          <a:prstGeom prst="curvedUp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E2959921-4DC9-41AF-B1E5-C74FAEC10417}"/>
              </a:ext>
            </a:extLst>
          </p:cNvPr>
          <p:cNvPicPr>
            <a:picLocks noChangeAspect="1"/>
          </p:cNvPicPr>
          <p:nvPr/>
        </p:nvPicPr>
        <p:blipFill>
          <a:blip r:embed="rId2"/>
          <a:stretch>
            <a:fillRect/>
          </a:stretch>
        </p:blipFill>
        <p:spPr>
          <a:xfrm>
            <a:off x="2226367" y="4711596"/>
            <a:ext cx="7735947" cy="1762805"/>
          </a:xfrm>
          <a:prstGeom prst="rect">
            <a:avLst/>
          </a:prstGeom>
        </p:spPr>
      </p:pic>
      <p:sp>
        <p:nvSpPr>
          <p:cNvPr id="7" name="Rectangle: Rounded Corners 6">
            <a:extLst>
              <a:ext uri="{FF2B5EF4-FFF2-40B4-BE49-F238E27FC236}">
                <a16:creationId xmlns:a16="http://schemas.microsoft.com/office/drawing/2014/main" id="{827B72D1-E72D-4EAA-8C64-3CD72005B891}"/>
              </a:ext>
            </a:extLst>
          </p:cNvPr>
          <p:cNvSpPr/>
          <p:nvPr/>
        </p:nvSpPr>
        <p:spPr>
          <a:xfrm>
            <a:off x="10281477" y="2647365"/>
            <a:ext cx="1518281" cy="439273"/>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 matrix </a:t>
            </a:r>
          </a:p>
        </p:txBody>
      </p:sp>
      <p:sp>
        <p:nvSpPr>
          <p:cNvPr id="63" name="TextBox 62">
            <a:extLst>
              <a:ext uri="{FF2B5EF4-FFF2-40B4-BE49-F238E27FC236}">
                <a16:creationId xmlns:a16="http://schemas.microsoft.com/office/drawing/2014/main" id="{D5B6000F-FA24-FA46-BDDE-DADB408BF40D}"/>
              </a:ext>
            </a:extLst>
          </p:cNvPr>
          <p:cNvSpPr txBox="1"/>
          <p:nvPr/>
        </p:nvSpPr>
        <p:spPr>
          <a:xfrm>
            <a:off x="517869" y="398922"/>
            <a:ext cx="10644220" cy="769441"/>
          </a:xfrm>
          <a:prstGeom prst="rect">
            <a:avLst/>
          </a:prstGeom>
          <a:noFill/>
        </p:spPr>
        <p:txBody>
          <a:bodyPr wrap="square">
            <a:spAutoFit/>
          </a:bodyPr>
          <a:lstStyle/>
          <a:p>
            <a:pPr marL="0" defTabSz="914400" rtl="1" eaLnBrk="1" latinLnBrk="0" hangingPunct="1"/>
            <a:r>
              <a:rPr lang="en-US" sz="4400" b="1" dirty="0"/>
              <a:t>RNA-seq differential expression workflow </a:t>
            </a:r>
            <a:endParaRPr lang="en-BE" sz="4400" dirty="0"/>
          </a:p>
        </p:txBody>
      </p:sp>
    </p:spTree>
    <p:extLst>
      <p:ext uri="{BB962C8B-B14F-4D97-AF65-F5344CB8AC3E}">
        <p14:creationId xmlns:p14="http://schemas.microsoft.com/office/powerpoint/2010/main" val="549443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0076-6557-A246-9592-25EDD2F0E536}"/>
              </a:ext>
            </a:extLst>
          </p:cNvPr>
          <p:cNvSpPr>
            <a:spLocks noGrp="1"/>
          </p:cNvSpPr>
          <p:nvPr>
            <p:ph type="title"/>
          </p:nvPr>
        </p:nvSpPr>
        <p:spPr/>
        <p:txBody>
          <a:bodyPr/>
          <a:lstStyle/>
          <a:p>
            <a:r>
              <a:rPr lang="en-BE" dirty="0"/>
              <a:t>Dataset</a:t>
            </a:r>
          </a:p>
        </p:txBody>
      </p:sp>
      <p:pic>
        <p:nvPicPr>
          <p:cNvPr id="5" name="Content Placeholder 4">
            <a:extLst>
              <a:ext uri="{FF2B5EF4-FFF2-40B4-BE49-F238E27FC236}">
                <a16:creationId xmlns:a16="http://schemas.microsoft.com/office/drawing/2014/main" id="{1D453338-CD50-C449-9728-99F305A9D62E}"/>
              </a:ext>
            </a:extLst>
          </p:cNvPr>
          <p:cNvPicPr>
            <a:picLocks noGrp="1" noChangeAspect="1"/>
          </p:cNvPicPr>
          <p:nvPr>
            <p:ph idx="1"/>
          </p:nvPr>
        </p:nvPicPr>
        <p:blipFill rotWithShape="1">
          <a:blip r:embed="rId3"/>
          <a:srcRect b="41530"/>
          <a:stretch/>
        </p:blipFill>
        <p:spPr>
          <a:xfrm>
            <a:off x="815548" y="1576552"/>
            <a:ext cx="6094963" cy="2436648"/>
          </a:xfrm>
        </p:spPr>
      </p:pic>
      <p:pic>
        <p:nvPicPr>
          <p:cNvPr id="10" name="Picture 2" descr="Fig. 1">
            <a:extLst>
              <a:ext uri="{FF2B5EF4-FFF2-40B4-BE49-F238E27FC236}">
                <a16:creationId xmlns:a16="http://schemas.microsoft.com/office/drawing/2014/main" id="{58642F04-8944-AA4E-80CA-CC227B7AC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602" y="1576552"/>
            <a:ext cx="4391022" cy="441042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7E0B6F6-0B32-3A46-94A5-80F434C6E639}"/>
              </a:ext>
            </a:extLst>
          </p:cNvPr>
          <p:cNvSpPr txBox="1"/>
          <p:nvPr/>
        </p:nvSpPr>
        <p:spPr>
          <a:xfrm>
            <a:off x="10267290" y="6501739"/>
            <a:ext cx="6408682" cy="369332"/>
          </a:xfrm>
          <a:prstGeom prst="rect">
            <a:avLst/>
          </a:prstGeom>
          <a:noFill/>
        </p:spPr>
        <p:txBody>
          <a:bodyPr wrap="square">
            <a:spAutoFit/>
          </a:bodyPr>
          <a:lstStyle/>
          <a:p>
            <a:pPr marL="0" indent="0">
              <a:buNone/>
            </a:pPr>
            <a:r>
              <a:rPr lang="en-BE" sz="1800" dirty="0"/>
              <a:t>(</a:t>
            </a:r>
            <a:r>
              <a:rPr lang="en-BE" dirty="0"/>
              <a:t>Mick</a:t>
            </a:r>
            <a:r>
              <a:rPr lang="en-BE" sz="1800" dirty="0"/>
              <a:t> E et al., 2022)</a:t>
            </a:r>
          </a:p>
        </p:txBody>
      </p:sp>
    </p:spTree>
    <p:extLst>
      <p:ext uri="{BB962C8B-B14F-4D97-AF65-F5344CB8AC3E}">
        <p14:creationId xmlns:p14="http://schemas.microsoft.com/office/powerpoint/2010/main" val="887299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931D4-6B39-E444-8276-05F5205CD3A7}"/>
              </a:ext>
            </a:extLst>
          </p:cNvPr>
          <p:cNvSpPr>
            <a:spLocks noGrp="1"/>
          </p:cNvSpPr>
          <p:nvPr>
            <p:ph type="title"/>
          </p:nvPr>
        </p:nvSpPr>
        <p:spPr/>
        <p:txBody>
          <a:bodyPr/>
          <a:lstStyle/>
          <a:p>
            <a:r>
              <a:rPr lang="en-BE" dirty="0"/>
              <a:t>Transcriptome analysis for child</a:t>
            </a:r>
          </a:p>
        </p:txBody>
      </p:sp>
      <p:pic>
        <p:nvPicPr>
          <p:cNvPr id="7" name="Picture 6">
            <a:extLst>
              <a:ext uri="{FF2B5EF4-FFF2-40B4-BE49-F238E27FC236}">
                <a16:creationId xmlns:a16="http://schemas.microsoft.com/office/drawing/2014/main" id="{ADA33520-0741-7840-A65E-147E8E91901B}"/>
              </a:ext>
            </a:extLst>
          </p:cNvPr>
          <p:cNvPicPr>
            <a:picLocks noChangeAspect="1"/>
          </p:cNvPicPr>
          <p:nvPr/>
        </p:nvPicPr>
        <p:blipFill>
          <a:blip r:embed="rId2"/>
          <a:stretch>
            <a:fillRect/>
          </a:stretch>
        </p:blipFill>
        <p:spPr>
          <a:xfrm>
            <a:off x="646960" y="1463643"/>
            <a:ext cx="5496665" cy="2817813"/>
          </a:xfrm>
          <a:prstGeom prst="rect">
            <a:avLst/>
          </a:prstGeom>
        </p:spPr>
      </p:pic>
      <p:pic>
        <p:nvPicPr>
          <p:cNvPr id="9" name="Picture 8">
            <a:extLst>
              <a:ext uri="{FF2B5EF4-FFF2-40B4-BE49-F238E27FC236}">
                <a16:creationId xmlns:a16="http://schemas.microsoft.com/office/drawing/2014/main" id="{0932367A-3D5E-8542-AC9A-11D8D35BEE44}"/>
              </a:ext>
            </a:extLst>
          </p:cNvPr>
          <p:cNvPicPr>
            <a:picLocks noChangeAspect="1"/>
          </p:cNvPicPr>
          <p:nvPr/>
        </p:nvPicPr>
        <p:blipFill>
          <a:blip r:embed="rId3"/>
          <a:stretch>
            <a:fillRect/>
          </a:stretch>
        </p:blipFill>
        <p:spPr>
          <a:xfrm>
            <a:off x="6986588" y="1704912"/>
            <a:ext cx="4765844" cy="2443165"/>
          </a:xfrm>
          <a:prstGeom prst="rect">
            <a:avLst/>
          </a:prstGeom>
        </p:spPr>
      </p:pic>
      <p:pic>
        <p:nvPicPr>
          <p:cNvPr id="15" name="Picture 14">
            <a:extLst>
              <a:ext uri="{FF2B5EF4-FFF2-40B4-BE49-F238E27FC236}">
                <a16:creationId xmlns:a16="http://schemas.microsoft.com/office/drawing/2014/main" id="{B1FAFCA2-8DB2-404B-9608-07D83491D0AE}"/>
              </a:ext>
            </a:extLst>
          </p:cNvPr>
          <p:cNvPicPr>
            <a:picLocks noChangeAspect="1"/>
          </p:cNvPicPr>
          <p:nvPr/>
        </p:nvPicPr>
        <p:blipFill>
          <a:blip r:embed="rId4"/>
          <a:stretch>
            <a:fillRect/>
          </a:stretch>
        </p:blipFill>
        <p:spPr>
          <a:xfrm>
            <a:off x="646960" y="4281456"/>
            <a:ext cx="5026025" cy="2576544"/>
          </a:xfrm>
          <a:prstGeom prst="rect">
            <a:avLst/>
          </a:prstGeom>
        </p:spPr>
      </p:pic>
      <p:pic>
        <p:nvPicPr>
          <p:cNvPr id="17" name="Picture 16">
            <a:extLst>
              <a:ext uri="{FF2B5EF4-FFF2-40B4-BE49-F238E27FC236}">
                <a16:creationId xmlns:a16="http://schemas.microsoft.com/office/drawing/2014/main" id="{0D51C5AD-7E45-664E-B96E-30ACAF56551E}"/>
              </a:ext>
            </a:extLst>
          </p:cNvPr>
          <p:cNvPicPr>
            <a:picLocks noChangeAspect="1"/>
          </p:cNvPicPr>
          <p:nvPr/>
        </p:nvPicPr>
        <p:blipFill rotWithShape="1">
          <a:blip r:embed="rId5"/>
          <a:srcRect l="9779" t="30416" r="17240" b="15862"/>
          <a:stretch/>
        </p:blipFill>
        <p:spPr>
          <a:xfrm>
            <a:off x="7558088" y="4281456"/>
            <a:ext cx="3486150" cy="2569364"/>
          </a:xfrm>
          <a:prstGeom prst="rect">
            <a:avLst/>
          </a:prstGeom>
        </p:spPr>
      </p:pic>
    </p:spTree>
    <p:extLst>
      <p:ext uri="{BB962C8B-B14F-4D97-AF65-F5344CB8AC3E}">
        <p14:creationId xmlns:p14="http://schemas.microsoft.com/office/powerpoint/2010/main" val="322725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7AB-1F9D-584F-BDF8-2C7EC26F5A60}"/>
              </a:ext>
            </a:extLst>
          </p:cNvPr>
          <p:cNvSpPr>
            <a:spLocks noGrp="1"/>
          </p:cNvSpPr>
          <p:nvPr>
            <p:ph type="title"/>
          </p:nvPr>
        </p:nvSpPr>
        <p:spPr/>
        <p:txBody>
          <a:bodyPr/>
          <a:lstStyle/>
          <a:p>
            <a:r>
              <a:rPr lang="en-GB" dirty="0"/>
              <a:t>Practical part</a:t>
            </a:r>
            <a:endParaRPr lang="en-BE" dirty="0"/>
          </a:p>
        </p:txBody>
      </p:sp>
      <p:sp>
        <p:nvSpPr>
          <p:cNvPr id="3" name="Content Placeholder 2">
            <a:extLst>
              <a:ext uri="{FF2B5EF4-FFF2-40B4-BE49-F238E27FC236}">
                <a16:creationId xmlns:a16="http://schemas.microsoft.com/office/drawing/2014/main" id="{09AF9834-CF4C-604B-BE93-0F0333C7CEE0}"/>
              </a:ext>
            </a:extLst>
          </p:cNvPr>
          <p:cNvSpPr>
            <a:spLocks noGrp="1"/>
          </p:cNvSpPr>
          <p:nvPr>
            <p:ph idx="1"/>
          </p:nvPr>
        </p:nvSpPr>
        <p:spPr/>
        <p:txBody>
          <a:bodyPr/>
          <a:lstStyle/>
          <a:p>
            <a:r>
              <a:rPr lang="en-BE" dirty="0"/>
              <a:t>Hands on part on R </a:t>
            </a:r>
          </a:p>
          <a:p>
            <a:r>
              <a:rPr lang="en-GB" dirty="0"/>
              <a:t>https://</a:t>
            </a:r>
            <a:r>
              <a:rPr lang="en-GB" dirty="0" err="1"/>
              <a:t>www.online-ide.com</a:t>
            </a:r>
            <a:r>
              <a:rPr lang="en-GB" dirty="0"/>
              <a:t>/?</a:t>
            </a:r>
            <a:r>
              <a:rPr lang="en-GB" dirty="0" err="1"/>
              <a:t>utm_content</a:t>
            </a:r>
            <a:r>
              <a:rPr lang="en-GB" dirty="0"/>
              <a:t>=</a:t>
            </a:r>
            <a:r>
              <a:rPr lang="en-GB" dirty="0" err="1"/>
              <a:t>cmp</a:t>
            </a:r>
            <a:r>
              <a:rPr lang="en-GB" dirty="0"/>
              <a:t>-true</a:t>
            </a:r>
            <a:endParaRPr lang="en-BE" dirty="0"/>
          </a:p>
        </p:txBody>
      </p:sp>
    </p:spTree>
    <p:extLst>
      <p:ext uri="{BB962C8B-B14F-4D97-AF65-F5344CB8AC3E}">
        <p14:creationId xmlns:p14="http://schemas.microsoft.com/office/powerpoint/2010/main" val="4023657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D6E67-948D-0643-AD69-D2322C2AD32B}"/>
              </a:ext>
            </a:extLst>
          </p:cNvPr>
          <p:cNvSpPr>
            <a:spLocks noGrp="1"/>
          </p:cNvSpPr>
          <p:nvPr>
            <p:ph type="title"/>
          </p:nvPr>
        </p:nvSpPr>
        <p:spPr/>
        <p:txBody>
          <a:bodyPr/>
          <a:lstStyle/>
          <a:p>
            <a:r>
              <a:rPr lang="en-GB" dirty="0"/>
              <a:t>Acknowledgment</a:t>
            </a:r>
            <a:endParaRPr lang="en-BE" dirty="0"/>
          </a:p>
        </p:txBody>
      </p:sp>
      <p:sp>
        <p:nvSpPr>
          <p:cNvPr id="3" name="Content Placeholder 2">
            <a:extLst>
              <a:ext uri="{FF2B5EF4-FFF2-40B4-BE49-F238E27FC236}">
                <a16:creationId xmlns:a16="http://schemas.microsoft.com/office/drawing/2014/main" id="{1D10699E-7895-D94C-9EEF-B05D53912F0A}"/>
              </a:ext>
            </a:extLst>
          </p:cNvPr>
          <p:cNvSpPr>
            <a:spLocks noGrp="1"/>
          </p:cNvSpPr>
          <p:nvPr>
            <p:ph idx="1"/>
          </p:nvPr>
        </p:nvSpPr>
        <p:spPr/>
        <p:txBody>
          <a:bodyPr/>
          <a:lstStyle/>
          <a:p>
            <a:r>
              <a:rPr lang="en-BE" dirty="0"/>
              <a:t>Note: This presntation is infulanced by Statquest, </a:t>
            </a:r>
            <a:r>
              <a:rPr lang="en-GB" dirty="0" err="1"/>
              <a:t>DATAtab</a:t>
            </a:r>
            <a:r>
              <a:rPr lang="en-GB" dirty="0"/>
              <a:t> </a:t>
            </a:r>
            <a:r>
              <a:rPr lang="en-BE" dirty="0"/>
              <a:t> and MSc Mariam Oweda.</a:t>
            </a:r>
          </a:p>
        </p:txBody>
      </p:sp>
    </p:spTree>
    <p:extLst>
      <p:ext uri="{BB962C8B-B14F-4D97-AF65-F5344CB8AC3E}">
        <p14:creationId xmlns:p14="http://schemas.microsoft.com/office/powerpoint/2010/main" val="2934132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5AAC-DC9A-4A6F-883A-2634A8AB9D19}"/>
              </a:ext>
            </a:extLst>
          </p:cNvPr>
          <p:cNvSpPr>
            <a:spLocks noGrp="1"/>
          </p:cNvSpPr>
          <p:nvPr>
            <p:ph type="title"/>
          </p:nvPr>
        </p:nvSpPr>
        <p:spPr>
          <a:xfrm>
            <a:off x="527255" y="1"/>
            <a:ext cx="11137491" cy="1325563"/>
          </a:xfrm>
        </p:spPr>
        <p:txBody>
          <a:bodyPr/>
          <a:lstStyle/>
          <a:p>
            <a:r>
              <a:rPr lang="en-US" b="1" dirty="0"/>
              <a:t>RNA-seq experiment</a:t>
            </a:r>
          </a:p>
        </p:txBody>
      </p:sp>
      <p:grpSp>
        <p:nvGrpSpPr>
          <p:cNvPr id="8" name="Group 7">
            <a:extLst>
              <a:ext uri="{FF2B5EF4-FFF2-40B4-BE49-F238E27FC236}">
                <a16:creationId xmlns:a16="http://schemas.microsoft.com/office/drawing/2014/main" id="{68E84059-8829-4DED-8711-80BA97F520D9}"/>
              </a:ext>
            </a:extLst>
          </p:cNvPr>
          <p:cNvGrpSpPr/>
          <p:nvPr/>
        </p:nvGrpSpPr>
        <p:grpSpPr>
          <a:xfrm>
            <a:off x="3676610" y="1591636"/>
            <a:ext cx="2002916" cy="1094387"/>
            <a:chOff x="172283" y="5159605"/>
            <a:chExt cx="2253727" cy="1192267"/>
          </a:xfrm>
        </p:grpSpPr>
        <p:grpSp>
          <p:nvGrpSpPr>
            <p:cNvPr id="9" name="Group 8">
              <a:extLst>
                <a:ext uri="{FF2B5EF4-FFF2-40B4-BE49-F238E27FC236}">
                  <a16:creationId xmlns:a16="http://schemas.microsoft.com/office/drawing/2014/main" id="{2801C999-4DFD-4608-B56C-280445BA56C9}"/>
                </a:ext>
              </a:extLst>
            </p:cNvPr>
            <p:cNvGrpSpPr/>
            <p:nvPr/>
          </p:nvGrpSpPr>
          <p:grpSpPr>
            <a:xfrm>
              <a:off x="1746191" y="5186923"/>
              <a:ext cx="679819" cy="1164949"/>
              <a:chOff x="3811100" y="3952015"/>
              <a:chExt cx="679819" cy="1164949"/>
            </a:xfrm>
          </p:grpSpPr>
          <p:pic>
            <p:nvPicPr>
              <p:cNvPr id="31" name="Picture 2" descr="Image result for eppendorf tube">
                <a:extLst>
                  <a:ext uri="{FF2B5EF4-FFF2-40B4-BE49-F238E27FC236}">
                    <a16:creationId xmlns:a16="http://schemas.microsoft.com/office/drawing/2014/main" id="{177215B3-FBF4-41CE-AFC9-5382FCC52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DNA">
                <a:extLst>
                  <a:ext uri="{FF2B5EF4-FFF2-40B4-BE49-F238E27FC236}">
                    <a16:creationId xmlns:a16="http://schemas.microsoft.com/office/drawing/2014/main" id="{C63C55EE-D5D6-49F1-8671-3D451D4BE4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25075">
                <a:off x="4199040" y="4743212"/>
                <a:ext cx="291879" cy="291879"/>
              </a:xfrm>
              <a:prstGeom prst="rect">
                <a:avLst/>
              </a:prstGeom>
            </p:spPr>
          </p:pic>
          <p:pic>
            <p:nvPicPr>
              <p:cNvPr id="33" name="Graphic 32" descr="DNA">
                <a:extLst>
                  <a:ext uri="{FF2B5EF4-FFF2-40B4-BE49-F238E27FC236}">
                    <a16:creationId xmlns:a16="http://schemas.microsoft.com/office/drawing/2014/main" id="{C348933D-0714-4728-A162-48D4C10F9A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65165" y="4436987"/>
                <a:ext cx="280156" cy="280156"/>
              </a:xfrm>
              <a:prstGeom prst="rect">
                <a:avLst/>
              </a:prstGeom>
            </p:spPr>
          </p:pic>
        </p:grpSp>
        <p:grpSp>
          <p:nvGrpSpPr>
            <p:cNvPr id="11" name="Group 10">
              <a:extLst>
                <a:ext uri="{FF2B5EF4-FFF2-40B4-BE49-F238E27FC236}">
                  <a16:creationId xmlns:a16="http://schemas.microsoft.com/office/drawing/2014/main" id="{A612C0E1-C8BD-4929-8A99-24C761A91E76}"/>
                </a:ext>
              </a:extLst>
            </p:cNvPr>
            <p:cNvGrpSpPr/>
            <p:nvPr/>
          </p:nvGrpSpPr>
          <p:grpSpPr>
            <a:xfrm>
              <a:off x="1436823" y="5177325"/>
              <a:ext cx="679819" cy="1164949"/>
              <a:chOff x="3811100" y="3952015"/>
              <a:chExt cx="679819" cy="1164949"/>
            </a:xfrm>
          </p:grpSpPr>
          <p:pic>
            <p:nvPicPr>
              <p:cNvPr id="28" name="Picture 2" descr="Image result for eppendorf tube">
                <a:extLst>
                  <a:ext uri="{FF2B5EF4-FFF2-40B4-BE49-F238E27FC236}">
                    <a16:creationId xmlns:a16="http://schemas.microsoft.com/office/drawing/2014/main" id="{F322C4A5-5F88-4024-AE07-51F742919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descr="DNA">
                <a:extLst>
                  <a:ext uri="{FF2B5EF4-FFF2-40B4-BE49-F238E27FC236}">
                    <a16:creationId xmlns:a16="http://schemas.microsoft.com/office/drawing/2014/main" id="{D4D42DF3-7E93-4F50-9540-CF39710D91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25075">
                <a:off x="4199040" y="4743212"/>
                <a:ext cx="291879" cy="291879"/>
              </a:xfrm>
              <a:prstGeom prst="rect">
                <a:avLst/>
              </a:prstGeom>
            </p:spPr>
          </p:pic>
          <p:pic>
            <p:nvPicPr>
              <p:cNvPr id="30" name="Graphic 29" descr="DNA">
                <a:extLst>
                  <a:ext uri="{FF2B5EF4-FFF2-40B4-BE49-F238E27FC236}">
                    <a16:creationId xmlns:a16="http://schemas.microsoft.com/office/drawing/2014/main" id="{782581EB-FD13-4944-9DB5-BFDC70D9B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65165" y="4436987"/>
                <a:ext cx="280156" cy="280156"/>
              </a:xfrm>
              <a:prstGeom prst="rect">
                <a:avLst/>
              </a:prstGeom>
            </p:spPr>
          </p:pic>
        </p:grpSp>
        <p:grpSp>
          <p:nvGrpSpPr>
            <p:cNvPr id="12" name="Group 11">
              <a:extLst>
                <a:ext uri="{FF2B5EF4-FFF2-40B4-BE49-F238E27FC236}">
                  <a16:creationId xmlns:a16="http://schemas.microsoft.com/office/drawing/2014/main" id="{C245A1E6-8456-4D81-81B0-1510721B3A6C}"/>
                </a:ext>
              </a:extLst>
            </p:cNvPr>
            <p:cNvGrpSpPr/>
            <p:nvPr/>
          </p:nvGrpSpPr>
          <p:grpSpPr>
            <a:xfrm>
              <a:off x="1156458" y="5159990"/>
              <a:ext cx="679819" cy="1164949"/>
              <a:chOff x="3811100" y="3952015"/>
              <a:chExt cx="679819" cy="1164949"/>
            </a:xfrm>
          </p:grpSpPr>
          <p:pic>
            <p:nvPicPr>
              <p:cNvPr id="25" name="Picture 2" descr="Image result for eppendorf tube">
                <a:extLst>
                  <a:ext uri="{FF2B5EF4-FFF2-40B4-BE49-F238E27FC236}">
                    <a16:creationId xmlns:a16="http://schemas.microsoft.com/office/drawing/2014/main" id="{24E1259E-2F31-4818-A5A9-F0706ED4C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DNA">
                <a:extLst>
                  <a:ext uri="{FF2B5EF4-FFF2-40B4-BE49-F238E27FC236}">
                    <a16:creationId xmlns:a16="http://schemas.microsoft.com/office/drawing/2014/main" id="{63434AA4-8A7C-46B8-9AF9-716519A52A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25075">
                <a:off x="4199040" y="4743212"/>
                <a:ext cx="291879" cy="291879"/>
              </a:xfrm>
              <a:prstGeom prst="rect">
                <a:avLst/>
              </a:prstGeom>
            </p:spPr>
          </p:pic>
          <p:pic>
            <p:nvPicPr>
              <p:cNvPr id="27" name="Graphic 26" descr="DNA">
                <a:extLst>
                  <a:ext uri="{FF2B5EF4-FFF2-40B4-BE49-F238E27FC236}">
                    <a16:creationId xmlns:a16="http://schemas.microsoft.com/office/drawing/2014/main" id="{2A3ACD0C-AFC8-493C-BBCA-3DE45994CE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65165" y="4436987"/>
                <a:ext cx="280156" cy="280156"/>
              </a:xfrm>
              <a:prstGeom prst="rect">
                <a:avLst/>
              </a:prstGeom>
            </p:spPr>
          </p:pic>
        </p:grpSp>
        <p:grpSp>
          <p:nvGrpSpPr>
            <p:cNvPr id="13" name="Group 12">
              <a:extLst>
                <a:ext uri="{FF2B5EF4-FFF2-40B4-BE49-F238E27FC236}">
                  <a16:creationId xmlns:a16="http://schemas.microsoft.com/office/drawing/2014/main" id="{248BBEA4-8B3F-4F7A-ACF9-BB089E2053DC}"/>
                </a:ext>
              </a:extLst>
            </p:cNvPr>
            <p:cNvGrpSpPr/>
            <p:nvPr/>
          </p:nvGrpSpPr>
          <p:grpSpPr>
            <a:xfrm>
              <a:off x="831605" y="5162301"/>
              <a:ext cx="679819" cy="1164949"/>
              <a:chOff x="3811100" y="3952015"/>
              <a:chExt cx="679819" cy="1164949"/>
            </a:xfrm>
          </p:grpSpPr>
          <p:pic>
            <p:nvPicPr>
              <p:cNvPr id="22" name="Picture 2" descr="Image result for eppendorf tube">
                <a:extLst>
                  <a:ext uri="{FF2B5EF4-FFF2-40B4-BE49-F238E27FC236}">
                    <a16:creationId xmlns:a16="http://schemas.microsoft.com/office/drawing/2014/main" id="{32E03987-DB9D-4B2A-9D93-63902E3F4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descr="DNA">
                <a:extLst>
                  <a:ext uri="{FF2B5EF4-FFF2-40B4-BE49-F238E27FC236}">
                    <a16:creationId xmlns:a16="http://schemas.microsoft.com/office/drawing/2014/main" id="{3AADB1F3-A937-4F37-A446-BAB472CEE4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25075">
                <a:off x="4199040" y="4743212"/>
                <a:ext cx="291879" cy="291879"/>
              </a:xfrm>
              <a:prstGeom prst="rect">
                <a:avLst/>
              </a:prstGeom>
            </p:spPr>
          </p:pic>
          <p:pic>
            <p:nvPicPr>
              <p:cNvPr id="24" name="Graphic 23" descr="DNA">
                <a:extLst>
                  <a:ext uri="{FF2B5EF4-FFF2-40B4-BE49-F238E27FC236}">
                    <a16:creationId xmlns:a16="http://schemas.microsoft.com/office/drawing/2014/main" id="{D91D3470-7E5A-43B7-A7F4-5FBE63B04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65165" y="4436987"/>
                <a:ext cx="280156" cy="280156"/>
              </a:xfrm>
              <a:prstGeom prst="rect">
                <a:avLst/>
              </a:prstGeom>
            </p:spPr>
          </p:pic>
        </p:grpSp>
        <p:grpSp>
          <p:nvGrpSpPr>
            <p:cNvPr id="14" name="Group 13">
              <a:extLst>
                <a:ext uri="{FF2B5EF4-FFF2-40B4-BE49-F238E27FC236}">
                  <a16:creationId xmlns:a16="http://schemas.microsoft.com/office/drawing/2014/main" id="{0FC0081B-4096-4388-B930-1EA6AF48B9AF}"/>
                </a:ext>
              </a:extLst>
            </p:cNvPr>
            <p:cNvGrpSpPr/>
            <p:nvPr/>
          </p:nvGrpSpPr>
          <p:grpSpPr>
            <a:xfrm>
              <a:off x="506752" y="5159990"/>
              <a:ext cx="679819" cy="1164949"/>
              <a:chOff x="3811100" y="3952015"/>
              <a:chExt cx="679819" cy="1164949"/>
            </a:xfrm>
          </p:grpSpPr>
          <p:pic>
            <p:nvPicPr>
              <p:cNvPr id="19" name="Picture 2" descr="Image result for eppendorf tube">
                <a:extLst>
                  <a:ext uri="{FF2B5EF4-FFF2-40B4-BE49-F238E27FC236}">
                    <a16:creationId xmlns:a16="http://schemas.microsoft.com/office/drawing/2014/main" id="{F92CD991-AB4A-4291-A215-57D280B95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DNA">
                <a:extLst>
                  <a:ext uri="{FF2B5EF4-FFF2-40B4-BE49-F238E27FC236}">
                    <a16:creationId xmlns:a16="http://schemas.microsoft.com/office/drawing/2014/main" id="{B9FBB529-C625-4204-928F-9575B36A9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25075">
                <a:off x="4199040" y="4743212"/>
                <a:ext cx="291879" cy="291879"/>
              </a:xfrm>
              <a:prstGeom prst="rect">
                <a:avLst/>
              </a:prstGeom>
            </p:spPr>
          </p:pic>
          <p:pic>
            <p:nvPicPr>
              <p:cNvPr id="21" name="Graphic 20" descr="DNA">
                <a:extLst>
                  <a:ext uri="{FF2B5EF4-FFF2-40B4-BE49-F238E27FC236}">
                    <a16:creationId xmlns:a16="http://schemas.microsoft.com/office/drawing/2014/main" id="{9777DDDE-B88E-44A4-8C80-98753C5FD8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65165" y="4436987"/>
                <a:ext cx="280156" cy="280156"/>
              </a:xfrm>
              <a:prstGeom prst="rect">
                <a:avLst/>
              </a:prstGeom>
            </p:spPr>
          </p:pic>
        </p:grpSp>
        <p:grpSp>
          <p:nvGrpSpPr>
            <p:cNvPr id="15" name="Group 14">
              <a:extLst>
                <a:ext uri="{FF2B5EF4-FFF2-40B4-BE49-F238E27FC236}">
                  <a16:creationId xmlns:a16="http://schemas.microsoft.com/office/drawing/2014/main" id="{CA837F88-8F38-4C2F-BC6E-E28D87924161}"/>
                </a:ext>
              </a:extLst>
            </p:cNvPr>
            <p:cNvGrpSpPr/>
            <p:nvPr/>
          </p:nvGrpSpPr>
          <p:grpSpPr>
            <a:xfrm>
              <a:off x="172283" y="5159605"/>
              <a:ext cx="679819" cy="1164949"/>
              <a:chOff x="3811100" y="3952015"/>
              <a:chExt cx="679819" cy="1164949"/>
            </a:xfrm>
          </p:grpSpPr>
          <p:pic>
            <p:nvPicPr>
              <p:cNvPr id="16" name="Picture 2" descr="Image result for eppendorf tube">
                <a:extLst>
                  <a:ext uri="{FF2B5EF4-FFF2-40B4-BE49-F238E27FC236}">
                    <a16:creationId xmlns:a16="http://schemas.microsoft.com/office/drawing/2014/main" id="{1DAF9C53-9FF1-4686-9FDC-AD7B03175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100" y="3952015"/>
                <a:ext cx="672003" cy="1164949"/>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DNA">
                <a:extLst>
                  <a:ext uri="{FF2B5EF4-FFF2-40B4-BE49-F238E27FC236}">
                    <a16:creationId xmlns:a16="http://schemas.microsoft.com/office/drawing/2014/main" id="{2888C5E6-CD7E-4C00-A352-532FD68C00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25075">
                <a:off x="4199040" y="4743212"/>
                <a:ext cx="291879" cy="291879"/>
              </a:xfrm>
              <a:prstGeom prst="rect">
                <a:avLst/>
              </a:prstGeom>
            </p:spPr>
          </p:pic>
          <p:pic>
            <p:nvPicPr>
              <p:cNvPr id="18" name="Graphic 17" descr="DNA">
                <a:extLst>
                  <a:ext uri="{FF2B5EF4-FFF2-40B4-BE49-F238E27FC236}">
                    <a16:creationId xmlns:a16="http://schemas.microsoft.com/office/drawing/2014/main" id="{906A7CE7-60D7-4B7D-8632-0E783F1B04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65165" y="4436987"/>
                <a:ext cx="280156" cy="280156"/>
              </a:xfrm>
              <a:prstGeom prst="rect">
                <a:avLst/>
              </a:prstGeom>
            </p:spPr>
          </p:pic>
        </p:grpSp>
      </p:grpSp>
      <p:grpSp>
        <p:nvGrpSpPr>
          <p:cNvPr id="34" name="Group 33">
            <a:extLst>
              <a:ext uri="{FF2B5EF4-FFF2-40B4-BE49-F238E27FC236}">
                <a16:creationId xmlns:a16="http://schemas.microsoft.com/office/drawing/2014/main" id="{6A29F941-4E2D-402B-A813-708A995DC0DD}"/>
              </a:ext>
            </a:extLst>
          </p:cNvPr>
          <p:cNvGrpSpPr/>
          <p:nvPr/>
        </p:nvGrpSpPr>
        <p:grpSpPr>
          <a:xfrm>
            <a:off x="6578426" y="1544953"/>
            <a:ext cx="2263037" cy="1146763"/>
            <a:chOff x="9623773" y="4965508"/>
            <a:chExt cx="2263037" cy="1146762"/>
          </a:xfrm>
        </p:grpSpPr>
        <p:grpSp>
          <p:nvGrpSpPr>
            <p:cNvPr id="35" name="Group 34">
              <a:extLst>
                <a:ext uri="{FF2B5EF4-FFF2-40B4-BE49-F238E27FC236}">
                  <a16:creationId xmlns:a16="http://schemas.microsoft.com/office/drawing/2014/main" id="{D7181BFE-BA69-443D-B537-387D33BD7BF0}"/>
                </a:ext>
              </a:extLst>
            </p:cNvPr>
            <p:cNvGrpSpPr/>
            <p:nvPr/>
          </p:nvGrpSpPr>
          <p:grpSpPr>
            <a:xfrm>
              <a:off x="9623773" y="5013906"/>
              <a:ext cx="644408" cy="1098364"/>
              <a:chOff x="7685974" y="3985307"/>
              <a:chExt cx="644408" cy="1098364"/>
            </a:xfrm>
          </p:grpSpPr>
          <p:pic>
            <p:nvPicPr>
              <p:cNvPr id="56" name="Picture 4" descr="Image result for eppendorf tube">
                <a:extLst>
                  <a:ext uri="{FF2B5EF4-FFF2-40B4-BE49-F238E27FC236}">
                    <a16:creationId xmlns:a16="http://schemas.microsoft.com/office/drawing/2014/main" id="{F67DEEC8-3761-4F99-890D-B186541D2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57" name="Graphic 56" descr="DNA">
                <a:extLst>
                  <a:ext uri="{FF2B5EF4-FFF2-40B4-BE49-F238E27FC236}">
                    <a16:creationId xmlns:a16="http://schemas.microsoft.com/office/drawing/2014/main" id="{CC7297BE-196B-402A-835D-DF34C8C7CB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5511">
                <a:off x="7733744" y="4741989"/>
                <a:ext cx="210561" cy="210561"/>
              </a:xfrm>
              <a:prstGeom prst="rect">
                <a:avLst/>
              </a:prstGeom>
            </p:spPr>
          </p:pic>
          <p:pic>
            <p:nvPicPr>
              <p:cNvPr id="58" name="Graphic 57" descr="DNA">
                <a:extLst>
                  <a:ext uri="{FF2B5EF4-FFF2-40B4-BE49-F238E27FC236}">
                    <a16:creationId xmlns:a16="http://schemas.microsoft.com/office/drawing/2014/main" id="{DD413A6B-1F81-4FCC-9E2B-3F72205A0C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888932">
                <a:off x="7685974" y="4407484"/>
                <a:ext cx="256587" cy="256587"/>
              </a:xfrm>
              <a:prstGeom prst="rect">
                <a:avLst/>
              </a:prstGeom>
            </p:spPr>
          </p:pic>
        </p:grpSp>
        <p:grpSp>
          <p:nvGrpSpPr>
            <p:cNvPr id="36" name="Group 35">
              <a:extLst>
                <a:ext uri="{FF2B5EF4-FFF2-40B4-BE49-F238E27FC236}">
                  <a16:creationId xmlns:a16="http://schemas.microsoft.com/office/drawing/2014/main" id="{637C001C-80C8-41C1-ABE7-21400AD84229}"/>
                </a:ext>
              </a:extLst>
            </p:cNvPr>
            <p:cNvGrpSpPr/>
            <p:nvPr/>
          </p:nvGrpSpPr>
          <p:grpSpPr>
            <a:xfrm>
              <a:off x="9930716" y="5013906"/>
              <a:ext cx="644408" cy="1098364"/>
              <a:chOff x="7685974" y="3985307"/>
              <a:chExt cx="644408" cy="1098364"/>
            </a:xfrm>
          </p:grpSpPr>
          <p:pic>
            <p:nvPicPr>
              <p:cNvPr id="53" name="Picture 4" descr="Image result for eppendorf tube">
                <a:extLst>
                  <a:ext uri="{FF2B5EF4-FFF2-40B4-BE49-F238E27FC236}">
                    <a16:creationId xmlns:a16="http://schemas.microsoft.com/office/drawing/2014/main" id="{43D355C2-E655-45BC-97C3-8DD857B59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53" descr="DNA">
                <a:extLst>
                  <a:ext uri="{FF2B5EF4-FFF2-40B4-BE49-F238E27FC236}">
                    <a16:creationId xmlns:a16="http://schemas.microsoft.com/office/drawing/2014/main" id="{56C3A597-26B5-4C86-8486-D5E3F0C3BA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5511">
                <a:off x="7733744" y="4741989"/>
                <a:ext cx="210561" cy="210561"/>
              </a:xfrm>
              <a:prstGeom prst="rect">
                <a:avLst/>
              </a:prstGeom>
            </p:spPr>
          </p:pic>
          <p:pic>
            <p:nvPicPr>
              <p:cNvPr id="55" name="Graphic 54" descr="DNA">
                <a:extLst>
                  <a:ext uri="{FF2B5EF4-FFF2-40B4-BE49-F238E27FC236}">
                    <a16:creationId xmlns:a16="http://schemas.microsoft.com/office/drawing/2014/main" id="{57D287BF-1325-4461-A085-A3FC98C14D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888932">
                <a:off x="7685974" y="4407484"/>
                <a:ext cx="256587" cy="256587"/>
              </a:xfrm>
              <a:prstGeom prst="rect">
                <a:avLst/>
              </a:prstGeom>
            </p:spPr>
          </p:pic>
        </p:grpSp>
        <p:grpSp>
          <p:nvGrpSpPr>
            <p:cNvPr id="37" name="Group 36">
              <a:extLst>
                <a:ext uri="{FF2B5EF4-FFF2-40B4-BE49-F238E27FC236}">
                  <a16:creationId xmlns:a16="http://schemas.microsoft.com/office/drawing/2014/main" id="{69C98342-CDDD-4616-8AE3-9383264C1A3E}"/>
                </a:ext>
              </a:extLst>
            </p:cNvPr>
            <p:cNvGrpSpPr/>
            <p:nvPr/>
          </p:nvGrpSpPr>
          <p:grpSpPr>
            <a:xfrm>
              <a:off x="10279889" y="4996187"/>
              <a:ext cx="644408" cy="1098364"/>
              <a:chOff x="7685974" y="3985307"/>
              <a:chExt cx="644408" cy="1098364"/>
            </a:xfrm>
          </p:grpSpPr>
          <p:pic>
            <p:nvPicPr>
              <p:cNvPr id="50" name="Picture 4" descr="Image result for eppendorf tube">
                <a:extLst>
                  <a:ext uri="{FF2B5EF4-FFF2-40B4-BE49-F238E27FC236}">
                    <a16:creationId xmlns:a16="http://schemas.microsoft.com/office/drawing/2014/main" id="{3834853B-8BFE-4407-979B-7657A2B2C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51" name="Graphic 50" descr="DNA">
                <a:extLst>
                  <a:ext uri="{FF2B5EF4-FFF2-40B4-BE49-F238E27FC236}">
                    <a16:creationId xmlns:a16="http://schemas.microsoft.com/office/drawing/2014/main" id="{943A66AD-1788-4680-BF7C-E863B76EBE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5511">
                <a:off x="7733744" y="4741989"/>
                <a:ext cx="210561" cy="210561"/>
              </a:xfrm>
              <a:prstGeom prst="rect">
                <a:avLst/>
              </a:prstGeom>
            </p:spPr>
          </p:pic>
          <p:pic>
            <p:nvPicPr>
              <p:cNvPr id="52" name="Graphic 51" descr="DNA">
                <a:extLst>
                  <a:ext uri="{FF2B5EF4-FFF2-40B4-BE49-F238E27FC236}">
                    <a16:creationId xmlns:a16="http://schemas.microsoft.com/office/drawing/2014/main" id="{6918AD5B-9914-49AE-B512-42A49AE35B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888932">
                <a:off x="7685974" y="4407484"/>
                <a:ext cx="256587" cy="256587"/>
              </a:xfrm>
              <a:prstGeom prst="rect">
                <a:avLst/>
              </a:prstGeom>
            </p:spPr>
          </p:pic>
        </p:grpSp>
        <p:grpSp>
          <p:nvGrpSpPr>
            <p:cNvPr id="38" name="Group 37">
              <a:extLst>
                <a:ext uri="{FF2B5EF4-FFF2-40B4-BE49-F238E27FC236}">
                  <a16:creationId xmlns:a16="http://schemas.microsoft.com/office/drawing/2014/main" id="{70B8B2FB-969E-43E3-AFDD-497271EC4D34}"/>
                </a:ext>
              </a:extLst>
            </p:cNvPr>
            <p:cNvGrpSpPr/>
            <p:nvPr/>
          </p:nvGrpSpPr>
          <p:grpSpPr>
            <a:xfrm>
              <a:off x="10625706" y="4975036"/>
              <a:ext cx="644408" cy="1098364"/>
              <a:chOff x="7685974" y="3985307"/>
              <a:chExt cx="644408" cy="1098364"/>
            </a:xfrm>
          </p:grpSpPr>
          <p:pic>
            <p:nvPicPr>
              <p:cNvPr id="47" name="Picture 4" descr="Image result for eppendorf tube">
                <a:extLst>
                  <a:ext uri="{FF2B5EF4-FFF2-40B4-BE49-F238E27FC236}">
                    <a16:creationId xmlns:a16="http://schemas.microsoft.com/office/drawing/2014/main" id="{A0534683-5D82-49BA-985C-24F2F5C31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48" name="Graphic 47" descr="DNA">
                <a:extLst>
                  <a:ext uri="{FF2B5EF4-FFF2-40B4-BE49-F238E27FC236}">
                    <a16:creationId xmlns:a16="http://schemas.microsoft.com/office/drawing/2014/main" id="{56575152-F079-4DDC-AC74-C7EE1C698B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5511">
                <a:off x="7733744" y="4741989"/>
                <a:ext cx="210561" cy="210561"/>
              </a:xfrm>
              <a:prstGeom prst="rect">
                <a:avLst/>
              </a:prstGeom>
            </p:spPr>
          </p:pic>
          <p:pic>
            <p:nvPicPr>
              <p:cNvPr id="49" name="Graphic 48" descr="DNA">
                <a:extLst>
                  <a:ext uri="{FF2B5EF4-FFF2-40B4-BE49-F238E27FC236}">
                    <a16:creationId xmlns:a16="http://schemas.microsoft.com/office/drawing/2014/main" id="{52A09A44-0EF3-417E-A56D-09D7275989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888932">
                <a:off x="7685974" y="4407484"/>
                <a:ext cx="256587" cy="256587"/>
              </a:xfrm>
              <a:prstGeom prst="rect">
                <a:avLst/>
              </a:prstGeom>
            </p:spPr>
          </p:pic>
        </p:grpSp>
        <p:grpSp>
          <p:nvGrpSpPr>
            <p:cNvPr id="39" name="Group 38">
              <a:extLst>
                <a:ext uri="{FF2B5EF4-FFF2-40B4-BE49-F238E27FC236}">
                  <a16:creationId xmlns:a16="http://schemas.microsoft.com/office/drawing/2014/main" id="{40B9932D-30C1-4C9B-9503-ADC1DF1649DC}"/>
                </a:ext>
              </a:extLst>
            </p:cNvPr>
            <p:cNvGrpSpPr/>
            <p:nvPr/>
          </p:nvGrpSpPr>
          <p:grpSpPr>
            <a:xfrm>
              <a:off x="10921386" y="4965508"/>
              <a:ext cx="644408" cy="1098364"/>
              <a:chOff x="7685974" y="3985307"/>
              <a:chExt cx="644408" cy="1098364"/>
            </a:xfrm>
          </p:grpSpPr>
          <p:pic>
            <p:nvPicPr>
              <p:cNvPr id="44" name="Picture 4" descr="Image result for eppendorf tube">
                <a:extLst>
                  <a:ext uri="{FF2B5EF4-FFF2-40B4-BE49-F238E27FC236}">
                    <a16:creationId xmlns:a16="http://schemas.microsoft.com/office/drawing/2014/main" id="{89106962-FB65-4D9C-BFB8-921C05DB5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descr="DNA">
                <a:extLst>
                  <a:ext uri="{FF2B5EF4-FFF2-40B4-BE49-F238E27FC236}">
                    <a16:creationId xmlns:a16="http://schemas.microsoft.com/office/drawing/2014/main" id="{7280E6B9-F625-4227-ABDE-EF8FD647F4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5511">
                <a:off x="7733744" y="4741989"/>
                <a:ext cx="210561" cy="210561"/>
              </a:xfrm>
              <a:prstGeom prst="rect">
                <a:avLst/>
              </a:prstGeom>
            </p:spPr>
          </p:pic>
          <p:pic>
            <p:nvPicPr>
              <p:cNvPr id="46" name="Graphic 45" descr="DNA">
                <a:extLst>
                  <a:ext uri="{FF2B5EF4-FFF2-40B4-BE49-F238E27FC236}">
                    <a16:creationId xmlns:a16="http://schemas.microsoft.com/office/drawing/2014/main" id="{829DCB8B-77BC-41E1-A42A-811B7E0D71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888932">
                <a:off x="7685974" y="4407484"/>
                <a:ext cx="256587" cy="256587"/>
              </a:xfrm>
              <a:prstGeom prst="rect">
                <a:avLst/>
              </a:prstGeom>
            </p:spPr>
          </p:pic>
        </p:grpSp>
        <p:grpSp>
          <p:nvGrpSpPr>
            <p:cNvPr id="40" name="Group 39">
              <a:extLst>
                <a:ext uri="{FF2B5EF4-FFF2-40B4-BE49-F238E27FC236}">
                  <a16:creationId xmlns:a16="http://schemas.microsoft.com/office/drawing/2014/main" id="{4988EE35-3C1A-4207-B938-A1B593DB2F0F}"/>
                </a:ext>
              </a:extLst>
            </p:cNvPr>
            <p:cNvGrpSpPr/>
            <p:nvPr/>
          </p:nvGrpSpPr>
          <p:grpSpPr>
            <a:xfrm>
              <a:off x="11242402" y="4975036"/>
              <a:ext cx="644408" cy="1098364"/>
              <a:chOff x="7685974" y="3985307"/>
              <a:chExt cx="644408" cy="1098364"/>
            </a:xfrm>
          </p:grpSpPr>
          <p:pic>
            <p:nvPicPr>
              <p:cNvPr id="41" name="Picture 4" descr="Image result for eppendorf tube">
                <a:extLst>
                  <a:ext uri="{FF2B5EF4-FFF2-40B4-BE49-F238E27FC236}">
                    <a16:creationId xmlns:a16="http://schemas.microsoft.com/office/drawing/2014/main" id="{67A79F94-02EA-4352-B0B5-D05E67630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696788" y="3985307"/>
                <a:ext cx="633594" cy="1098364"/>
              </a:xfrm>
              <a:prstGeom prst="rect">
                <a:avLst/>
              </a:prstGeom>
              <a:noFill/>
              <a:extLst>
                <a:ext uri="{909E8E84-426E-40DD-AFC4-6F175D3DCCD1}">
                  <a14:hiddenFill xmlns:a14="http://schemas.microsoft.com/office/drawing/2010/main">
                    <a:solidFill>
                      <a:srgbClr val="FFFFFF"/>
                    </a:solidFill>
                  </a14:hiddenFill>
                </a:ext>
              </a:extLst>
            </p:spPr>
          </p:pic>
          <p:pic>
            <p:nvPicPr>
              <p:cNvPr id="42" name="Graphic 41" descr="DNA">
                <a:extLst>
                  <a:ext uri="{FF2B5EF4-FFF2-40B4-BE49-F238E27FC236}">
                    <a16:creationId xmlns:a16="http://schemas.microsoft.com/office/drawing/2014/main" id="{8640E14B-8089-4534-9E26-5501A04397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55511">
                <a:off x="7733744" y="4741989"/>
                <a:ext cx="210561" cy="210561"/>
              </a:xfrm>
              <a:prstGeom prst="rect">
                <a:avLst/>
              </a:prstGeom>
            </p:spPr>
          </p:pic>
          <p:pic>
            <p:nvPicPr>
              <p:cNvPr id="43" name="Graphic 42" descr="DNA">
                <a:extLst>
                  <a:ext uri="{FF2B5EF4-FFF2-40B4-BE49-F238E27FC236}">
                    <a16:creationId xmlns:a16="http://schemas.microsoft.com/office/drawing/2014/main" id="{94952DD0-CA04-4934-9B6C-3A3F8671D0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888932">
                <a:off x="7685974" y="4407484"/>
                <a:ext cx="256587" cy="256587"/>
              </a:xfrm>
              <a:prstGeom prst="rect">
                <a:avLst/>
              </a:prstGeom>
            </p:spPr>
          </p:pic>
        </p:grpSp>
      </p:grpSp>
      <p:sp>
        <p:nvSpPr>
          <p:cNvPr id="60" name="TextBox 59">
            <a:extLst>
              <a:ext uri="{FF2B5EF4-FFF2-40B4-BE49-F238E27FC236}">
                <a16:creationId xmlns:a16="http://schemas.microsoft.com/office/drawing/2014/main" id="{1F6AAE11-D8F7-402F-8302-A0A4D4174E37}"/>
              </a:ext>
            </a:extLst>
          </p:cNvPr>
          <p:cNvSpPr txBox="1"/>
          <p:nvPr/>
        </p:nvSpPr>
        <p:spPr>
          <a:xfrm>
            <a:off x="1345147" y="2009437"/>
            <a:ext cx="1442783" cy="442674"/>
          </a:xfrm>
          <a:prstGeom prst="roundRect">
            <a:avLst/>
          </a:prstGeom>
          <a:solidFill>
            <a:schemeClr val="accent5">
              <a:lumMod val="60000"/>
              <a:lumOff val="40000"/>
            </a:schemeClr>
          </a:solidFill>
          <a:ln w="28575">
            <a:solidFill>
              <a:schemeClr val="tx1"/>
            </a:solidFill>
          </a:ln>
          <a:effectLst>
            <a:softEdge rad="12700"/>
          </a:effectLst>
        </p:spPr>
        <p:txBody>
          <a:bodyPr wrap="square" rtlCol="0">
            <a:spAutoFit/>
          </a:bodyPr>
          <a:lstStyle/>
          <a:p>
            <a:pPr algn="ctr"/>
            <a:r>
              <a:rPr lang="en-US" sz="2000" b="1" dirty="0">
                <a:solidFill>
                  <a:schemeClr val="bg1"/>
                </a:solidFill>
              </a:rPr>
              <a:t>mRNA</a:t>
            </a:r>
            <a:endParaRPr lang="en-US" sz="2200" b="1" dirty="0">
              <a:solidFill>
                <a:schemeClr val="bg1"/>
              </a:solidFill>
            </a:endParaRPr>
          </a:p>
        </p:txBody>
      </p:sp>
      <p:cxnSp>
        <p:nvCxnSpPr>
          <p:cNvPr id="62" name="Straight Arrow Connector 61">
            <a:extLst>
              <a:ext uri="{FF2B5EF4-FFF2-40B4-BE49-F238E27FC236}">
                <a16:creationId xmlns:a16="http://schemas.microsoft.com/office/drawing/2014/main" id="{63A55B20-C681-4548-BD82-7228A9276386}"/>
              </a:ext>
            </a:extLst>
          </p:cNvPr>
          <p:cNvCxnSpPr>
            <a:cxnSpLocks/>
          </p:cNvCxnSpPr>
          <p:nvPr/>
        </p:nvCxnSpPr>
        <p:spPr>
          <a:xfrm>
            <a:off x="6096000" y="2602382"/>
            <a:ext cx="0" cy="4152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3" name="TextBox 92">
            <a:extLst>
              <a:ext uri="{FF2B5EF4-FFF2-40B4-BE49-F238E27FC236}">
                <a16:creationId xmlns:a16="http://schemas.microsoft.com/office/drawing/2014/main" id="{B270A713-356F-4942-9501-468AA6DA48FA}"/>
              </a:ext>
            </a:extLst>
          </p:cNvPr>
          <p:cNvSpPr txBox="1"/>
          <p:nvPr/>
        </p:nvSpPr>
        <p:spPr>
          <a:xfrm>
            <a:off x="514399" y="2925373"/>
            <a:ext cx="2979591" cy="442674"/>
          </a:xfrm>
          <a:prstGeom prst="roundRect">
            <a:avLst/>
          </a:prstGeom>
          <a:solidFill>
            <a:schemeClr val="accent5">
              <a:lumMod val="60000"/>
              <a:lumOff val="40000"/>
            </a:schemeClr>
          </a:solidFill>
          <a:ln w="28575">
            <a:solidFill>
              <a:schemeClr val="tx1"/>
            </a:solidFill>
          </a:ln>
          <a:effectLst>
            <a:softEdge rad="12700"/>
          </a:effectLst>
        </p:spPr>
        <p:txBody>
          <a:bodyPr wrap="square" rtlCol="0">
            <a:spAutoFit/>
          </a:bodyPr>
          <a:lstStyle>
            <a:defPPr>
              <a:defRPr lang="en-US"/>
            </a:defPPr>
            <a:lvl1pPr algn="ctr">
              <a:defRPr sz="2000" b="1"/>
            </a:lvl1pPr>
          </a:lstStyle>
          <a:p>
            <a:r>
              <a:rPr lang="en-US" dirty="0">
                <a:solidFill>
                  <a:schemeClr val="bg1"/>
                </a:solidFill>
              </a:rPr>
              <a:t>mRNA fragmentation </a:t>
            </a:r>
          </a:p>
        </p:txBody>
      </p:sp>
      <p:cxnSp>
        <p:nvCxnSpPr>
          <p:cNvPr id="94" name="Straight Arrow Connector 93">
            <a:extLst>
              <a:ext uri="{FF2B5EF4-FFF2-40B4-BE49-F238E27FC236}">
                <a16:creationId xmlns:a16="http://schemas.microsoft.com/office/drawing/2014/main" id="{2D2BBF15-0A7A-4196-9129-F86CB5055311}"/>
              </a:ext>
            </a:extLst>
          </p:cNvPr>
          <p:cNvCxnSpPr>
            <a:cxnSpLocks/>
          </p:cNvCxnSpPr>
          <p:nvPr/>
        </p:nvCxnSpPr>
        <p:spPr>
          <a:xfrm>
            <a:off x="6096000" y="3490730"/>
            <a:ext cx="0" cy="3640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189" name="Group 188">
            <a:extLst>
              <a:ext uri="{FF2B5EF4-FFF2-40B4-BE49-F238E27FC236}">
                <a16:creationId xmlns:a16="http://schemas.microsoft.com/office/drawing/2014/main" id="{1C52EE4A-27EC-4E1A-810D-7E6017F02097}"/>
              </a:ext>
            </a:extLst>
          </p:cNvPr>
          <p:cNvGrpSpPr/>
          <p:nvPr/>
        </p:nvGrpSpPr>
        <p:grpSpPr>
          <a:xfrm>
            <a:off x="3790211" y="2970003"/>
            <a:ext cx="2081207" cy="483660"/>
            <a:chOff x="3790211" y="3251986"/>
            <a:chExt cx="2081206" cy="483660"/>
          </a:xfrm>
        </p:grpSpPr>
        <p:grpSp>
          <p:nvGrpSpPr>
            <p:cNvPr id="95" name="Group 94">
              <a:extLst>
                <a:ext uri="{FF2B5EF4-FFF2-40B4-BE49-F238E27FC236}">
                  <a16:creationId xmlns:a16="http://schemas.microsoft.com/office/drawing/2014/main" id="{DB1B27EB-59C8-4DCD-88FE-F99ED7FB9AE4}"/>
                </a:ext>
              </a:extLst>
            </p:cNvPr>
            <p:cNvGrpSpPr/>
            <p:nvPr/>
          </p:nvGrpSpPr>
          <p:grpSpPr>
            <a:xfrm>
              <a:off x="3790211" y="3251986"/>
              <a:ext cx="479472" cy="177014"/>
              <a:chOff x="3790211" y="3396176"/>
              <a:chExt cx="508115" cy="205154"/>
            </a:xfrm>
          </p:grpSpPr>
          <p:cxnSp>
            <p:nvCxnSpPr>
              <p:cNvPr id="64" name="Straight Connector 63">
                <a:extLst>
                  <a:ext uri="{FF2B5EF4-FFF2-40B4-BE49-F238E27FC236}">
                    <a16:creationId xmlns:a16="http://schemas.microsoft.com/office/drawing/2014/main" id="{55440FE0-9666-4A8F-B952-AEABE98B29CC}"/>
                  </a:ext>
                </a:extLst>
              </p:cNvPr>
              <p:cNvCxnSpPr/>
              <p:nvPr/>
            </p:nvCxnSpPr>
            <p:spPr>
              <a:xfrm>
                <a:off x="3876590" y="3601330"/>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16A5EF7-DC34-4DF8-AC66-053E6BA956E2}"/>
                  </a:ext>
                </a:extLst>
              </p:cNvPr>
              <p:cNvCxnSpPr/>
              <p:nvPr/>
            </p:nvCxnSpPr>
            <p:spPr>
              <a:xfrm>
                <a:off x="3790211" y="3396176"/>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0167B3E-76EE-446F-B393-F94167F9D50B}"/>
                  </a:ext>
                </a:extLst>
              </p:cNvPr>
              <p:cNvCxnSpPr/>
              <p:nvPr/>
            </p:nvCxnSpPr>
            <p:spPr>
              <a:xfrm>
                <a:off x="3849723" y="3480693"/>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06F938AF-F96A-49AF-BFAE-8F1A878F65A2}"/>
                </a:ext>
              </a:extLst>
            </p:cNvPr>
            <p:cNvGrpSpPr/>
            <p:nvPr/>
          </p:nvGrpSpPr>
          <p:grpSpPr>
            <a:xfrm>
              <a:off x="4198595" y="3545283"/>
              <a:ext cx="479472" cy="177014"/>
              <a:chOff x="3790211" y="3396176"/>
              <a:chExt cx="508115" cy="205154"/>
            </a:xfrm>
          </p:grpSpPr>
          <p:cxnSp>
            <p:nvCxnSpPr>
              <p:cNvPr id="97" name="Straight Connector 96">
                <a:extLst>
                  <a:ext uri="{FF2B5EF4-FFF2-40B4-BE49-F238E27FC236}">
                    <a16:creationId xmlns:a16="http://schemas.microsoft.com/office/drawing/2014/main" id="{568EFB77-6EAA-4943-958D-3EB2B6AA8245}"/>
                  </a:ext>
                </a:extLst>
              </p:cNvPr>
              <p:cNvCxnSpPr/>
              <p:nvPr/>
            </p:nvCxnSpPr>
            <p:spPr>
              <a:xfrm>
                <a:off x="3876590" y="3601330"/>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D03A6BD-B222-4BA7-AF77-15C894FB3B8E}"/>
                  </a:ext>
                </a:extLst>
              </p:cNvPr>
              <p:cNvCxnSpPr/>
              <p:nvPr/>
            </p:nvCxnSpPr>
            <p:spPr>
              <a:xfrm>
                <a:off x="3790211" y="3396176"/>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AF8DE6B-C6C9-4B62-866D-2F4168977612}"/>
                  </a:ext>
                </a:extLst>
              </p:cNvPr>
              <p:cNvCxnSpPr/>
              <p:nvPr/>
            </p:nvCxnSpPr>
            <p:spPr>
              <a:xfrm>
                <a:off x="3849723" y="3480693"/>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40825DE3-DE70-4383-8EDB-0C40F99DF821}"/>
                </a:ext>
              </a:extLst>
            </p:cNvPr>
            <p:cNvGrpSpPr/>
            <p:nvPr/>
          </p:nvGrpSpPr>
          <p:grpSpPr>
            <a:xfrm>
              <a:off x="4436628" y="3261931"/>
              <a:ext cx="479472" cy="177014"/>
              <a:chOff x="3790211" y="3396176"/>
              <a:chExt cx="508115" cy="205154"/>
            </a:xfrm>
          </p:grpSpPr>
          <p:cxnSp>
            <p:nvCxnSpPr>
              <p:cNvPr id="101" name="Straight Connector 100">
                <a:extLst>
                  <a:ext uri="{FF2B5EF4-FFF2-40B4-BE49-F238E27FC236}">
                    <a16:creationId xmlns:a16="http://schemas.microsoft.com/office/drawing/2014/main" id="{3570EE96-7E7F-4CE6-A75D-51CBD48ACC68}"/>
                  </a:ext>
                </a:extLst>
              </p:cNvPr>
              <p:cNvCxnSpPr/>
              <p:nvPr/>
            </p:nvCxnSpPr>
            <p:spPr>
              <a:xfrm>
                <a:off x="3876590" y="3601330"/>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468120F-A6D8-4143-94B7-A956395592A0}"/>
                  </a:ext>
                </a:extLst>
              </p:cNvPr>
              <p:cNvCxnSpPr/>
              <p:nvPr/>
            </p:nvCxnSpPr>
            <p:spPr>
              <a:xfrm>
                <a:off x="3790211" y="3396176"/>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FD4E849-065B-47A5-B9B1-6FC87F2357BB}"/>
                  </a:ext>
                </a:extLst>
              </p:cNvPr>
              <p:cNvCxnSpPr/>
              <p:nvPr/>
            </p:nvCxnSpPr>
            <p:spPr>
              <a:xfrm>
                <a:off x="3849723" y="3480693"/>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8EBB8171-62B8-4434-8E8B-D60F4B61F45C}"/>
                </a:ext>
              </a:extLst>
            </p:cNvPr>
            <p:cNvGrpSpPr/>
            <p:nvPr/>
          </p:nvGrpSpPr>
          <p:grpSpPr>
            <a:xfrm>
              <a:off x="4819491" y="3558632"/>
              <a:ext cx="479472" cy="177014"/>
              <a:chOff x="3790211" y="3396176"/>
              <a:chExt cx="508115" cy="205154"/>
            </a:xfrm>
          </p:grpSpPr>
          <p:cxnSp>
            <p:nvCxnSpPr>
              <p:cNvPr id="105" name="Straight Connector 104">
                <a:extLst>
                  <a:ext uri="{FF2B5EF4-FFF2-40B4-BE49-F238E27FC236}">
                    <a16:creationId xmlns:a16="http://schemas.microsoft.com/office/drawing/2014/main" id="{F97124CC-14AF-487A-A144-BEF9C7386788}"/>
                  </a:ext>
                </a:extLst>
              </p:cNvPr>
              <p:cNvCxnSpPr/>
              <p:nvPr/>
            </p:nvCxnSpPr>
            <p:spPr>
              <a:xfrm>
                <a:off x="3876590" y="3601330"/>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402AE76-EA6A-4E83-AAD9-5ED2A9498227}"/>
                  </a:ext>
                </a:extLst>
              </p:cNvPr>
              <p:cNvCxnSpPr/>
              <p:nvPr/>
            </p:nvCxnSpPr>
            <p:spPr>
              <a:xfrm>
                <a:off x="3790211" y="3396176"/>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9157B85-F7D5-45D7-A545-F5AA7CD335D5}"/>
                  </a:ext>
                </a:extLst>
              </p:cNvPr>
              <p:cNvCxnSpPr/>
              <p:nvPr/>
            </p:nvCxnSpPr>
            <p:spPr>
              <a:xfrm>
                <a:off x="3849723" y="3480693"/>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E3C82DC6-9CE0-46EA-8CFA-0D8036793C99}"/>
                </a:ext>
              </a:extLst>
            </p:cNvPr>
            <p:cNvGrpSpPr/>
            <p:nvPr/>
          </p:nvGrpSpPr>
          <p:grpSpPr>
            <a:xfrm>
              <a:off x="5041376" y="3251986"/>
              <a:ext cx="479472" cy="177014"/>
              <a:chOff x="3790211" y="3396176"/>
              <a:chExt cx="508115" cy="205154"/>
            </a:xfrm>
          </p:grpSpPr>
          <p:cxnSp>
            <p:nvCxnSpPr>
              <p:cNvPr id="109" name="Straight Connector 108">
                <a:extLst>
                  <a:ext uri="{FF2B5EF4-FFF2-40B4-BE49-F238E27FC236}">
                    <a16:creationId xmlns:a16="http://schemas.microsoft.com/office/drawing/2014/main" id="{DB47F506-0283-4D65-9B15-51D85281224B}"/>
                  </a:ext>
                </a:extLst>
              </p:cNvPr>
              <p:cNvCxnSpPr/>
              <p:nvPr/>
            </p:nvCxnSpPr>
            <p:spPr>
              <a:xfrm>
                <a:off x="3876590" y="3601330"/>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287F378-1A1F-4CC7-94C1-FA1C972ADF03}"/>
                  </a:ext>
                </a:extLst>
              </p:cNvPr>
              <p:cNvCxnSpPr/>
              <p:nvPr/>
            </p:nvCxnSpPr>
            <p:spPr>
              <a:xfrm>
                <a:off x="3790211" y="3396176"/>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F744CDB-B411-4B78-BDF4-30C55B5C1ECD}"/>
                  </a:ext>
                </a:extLst>
              </p:cNvPr>
              <p:cNvCxnSpPr/>
              <p:nvPr/>
            </p:nvCxnSpPr>
            <p:spPr>
              <a:xfrm>
                <a:off x="3849723" y="3480693"/>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04501442-B996-499C-B320-0DBF23FD1A58}"/>
                </a:ext>
              </a:extLst>
            </p:cNvPr>
            <p:cNvGrpSpPr/>
            <p:nvPr/>
          </p:nvGrpSpPr>
          <p:grpSpPr>
            <a:xfrm>
              <a:off x="5391945" y="3545283"/>
              <a:ext cx="479472" cy="177014"/>
              <a:chOff x="3790211" y="3396176"/>
              <a:chExt cx="508115" cy="205154"/>
            </a:xfrm>
          </p:grpSpPr>
          <p:cxnSp>
            <p:nvCxnSpPr>
              <p:cNvPr id="113" name="Straight Connector 112">
                <a:extLst>
                  <a:ext uri="{FF2B5EF4-FFF2-40B4-BE49-F238E27FC236}">
                    <a16:creationId xmlns:a16="http://schemas.microsoft.com/office/drawing/2014/main" id="{CF6FC4DA-6D87-4219-9A32-4410EB6BB4A9}"/>
                  </a:ext>
                </a:extLst>
              </p:cNvPr>
              <p:cNvCxnSpPr/>
              <p:nvPr/>
            </p:nvCxnSpPr>
            <p:spPr>
              <a:xfrm>
                <a:off x="3876590" y="3601330"/>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DC440E2-05E7-4B89-AA45-8DC7D95C6B9F}"/>
                  </a:ext>
                </a:extLst>
              </p:cNvPr>
              <p:cNvCxnSpPr/>
              <p:nvPr/>
            </p:nvCxnSpPr>
            <p:spPr>
              <a:xfrm>
                <a:off x="3790211" y="3396176"/>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CFE21E2-2219-47CB-9EB0-AD56895B8A5F}"/>
                  </a:ext>
                </a:extLst>
              </p:cNvPr>
              <p:cNvCxnSpPr/>
              <p:nvPr/>
            </p:nvCxnSpPr>
            <p:spPr>
              <a:xfrm>
                <a:off x="3849723" y="3480693"/>
                <a:ext cx="4217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BA253A33-6386-48CD-B69B-6BDAE7EA9908}"/>
              </a:ext>
            </a:extLst>
          </p:cNvPr>
          <p:cNvGrpSpPr/>
          <p:nvPr/>
        </p:nvGrpSpPr>
        <p:grpSpPr>
          <a:xfrm>
            <a:off x="3750518" y="3844681"/>
            <a:ext cx="2081207" cy="548289"/>
            <a:chOff x="3790211" y="4315849"/>
            <a:chExt cx="2081206" cy="548289"/>
          </a:xfrm>
        </p:grpSpPr>
        <p:grpSp>
          <p:nvGrpSpPr>
            <p:cNvPr id="140" name="Group 139">
              <a:extLst>
                <a:ext uri="{FF2B5EF4-FFF2-40B4-BE49-F238E27FC236}">
                  <a16:creationId xmlns:a16="http://schemas.microsoft.com/office/drawing/2014/main" id="{70B92E49-09C9-48BF-8402-86C54975CC91}"/>
                </a:ext>
              </a:extLst>
            </p:cNvPr>
            <p:cNvGrpSpPr/>
            <p:nvPr/>
          </p:nvGrpSpPr>
          <p:grpSpPr>
            <a:xfrm>
              <a:off x="4452669" y="4324908"/>
              <a:ext cx="479472" cy="177014"/>
              <a:chOff x="3790211" y="3396176"/>
              <a:chExt cx="508115" cy="205154"/>
            </a:xfrm>
          </p:grpSpPr>
          <p:cxnSp>
            <p:nvCxnSpPr>
              <p:cNvPr id="141" name="Straight Connector 140">
                <a:extLst>
                  <a:ext uri="{FF2B5EF4-FFF2-40B4-BE49-F238E27FC236}">
                    <a16:creationId xmlns:a16="http://schemas.microsoft.com/office/drawing/2014/main" id="{68B1E496-72CE-4A21-9605-AEAFEE3BE528}"/>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1CAD4C4-DB9B-4A98-895C-28B8E9652ECA}"/>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767488F-3758-414F-8C36-D3CF613A7753}"/>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09CAA9AE-FB6B-411C-A9B9-42F0AAFE0443}"/>
                </a:ext>
              </a:extLst>
            </p:cNvPr>
            <p:cNvGrpSpPr/>
            <p:nvPr/>
          </p:nvGrpSpPr>
          <p:grpSpPr>
            <a:xfrm>
              <a:off x="4144969" y="4649371"/>
              <a:ext cx="479472" cy="177014"/>
              <a:chOff x="3790211" y="3396176"/>
              <a:chExt cx="508115" cy="205154"/>
            </a:xfrm>
          </p:grpSpPr>
          <p:cxnSp>
            <p:nvCxnSpPr>
              <p:cNvPr id="145" name="Straight Connector 144">
                <a:extLst>
                  <a:ext uri="{FF2B5EF4-FFF2-40B4-BE49-F238E27FC236}">
                    <a16:creationId xmlns:a16="http://schemas.microsoft.com/office/drawing/2014/main" id="{6918F7C7-C48A-47E9-8DB5-6AF8BE986EE4}"/>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D4B24F5-22FD-4874-ABCB-8479C907CDFE}"/>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8C85B0C-2D0E-4465-BB10-EA789110E4C5}"/>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45F541E6-79FC-48BF-BE9B-F884C8958701}"/>
                </a:ext>
              </a:extLst>
            </p:cNvPr>
            <p:cNvGrpSpPr/>
            <p:nvPr/>
          </p:nvGrpSpPr>
          <p:grpSpPr>
            <a:xfrm>
              <a:off x="3790211" y="4340491"/>
              <a:ext cx="479472" cy="177014"/>
              <a:chOff x="3790211" y="3396176"/>
              <a:chExt cx="508115" cy="205154"/>
            </a:xfrm>
          </p:grpSpPr>
          <p:cxnSp>
            <p:nvCxnSpPr>
              <p:cNvPr id="149" name="Straight Connector 148">
                <a:extLst>
                  <a:ext uri="{FF2B5EF4-FFF2-40B4-BE49-F238E27FC236}">
                    <a16:creationId xmlns:a16="http://schemas.microsoft.com/office/drawing/2014/main" id="{A31E7ADF-DD63-4730-B2C0-39FE0323388C}"/>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74FB107-C4CC-4D52-BE90-95D24776EFDE}"/>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0CC5DBC-CA30-4A70-8373-6B2AF1508C4A}"/>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DFC45A86-B58C-4818-8FC4-C5AEE7B649EE}"/>
                </a:ext>
              </a:extLst>
            </p:cNvPr>
            <p:cNvGrpSpPr/>
            <p:nvPr/>
          </p:nvGrpSpPr>
          <p:grpSpPr>
            <a:xfrm>
              <a:off x="4817042" y="4687124"/>
              <a:ext cx="479472" cy="177014"/>
              <a:chOff x="3790211" y="3396176"/>
              <a:chExt cx="508115" cy="205154"/>
            </a:xfrm>
          </p:grpSpPr>
          <p:cxnSp>
            <p:nvCxnSpPr>
              <p:cNvPr id="153" name="Straight Connector 152">
                <a:extLst>
                  <a:ext uri="{FF2B5EF4-FFF2-40B4-BE49-F238E27FC236}">
                    <a16:creationId xmlns:a16="http://schemas.microsoft.com/office/drawing/2014/main" id="{1E10CEE2-FB04-4BE6-9671-D1D280B12821}"/>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34EC0E7-40D3-428B-9F7E-0DD36DE41AEB}"/>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43A708B-6143-4073-B93A-1B667E48CEDF}"/>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7CCAA840-2DE7-41EE-AC41-9D8CE601C052}"/>
                </a:ext>
              </a:extLst>
            </p:cNvPr>
            <p:cNvGrpSpPr/>
            <p:nvPr/>
          </p:nvGrpSpPr>
          <p:grpSpPr>
            <a:xfrm>
              <a:off x="5041376" y="4315849"/>
              <a:ext cx="479472" cy="177014"/>
              <a:chOff x="3790211" y="3396176"/>
              <a:chExt cx="508115" cy="205154"/>
            </a:xfrm>
          </p:grpSpPr>
          <p:cxnSp>
            <p:nvCxnSpPr>
              <p:cNvPr id="157" name="Straight Connector 156">
                <a:extLst>
                  <a:ext uri="{FF2B5EF4-FFF2-40B4-BE49-F238E27FC236}">
                    <a16:creationId xmlns:a16="http://schemas.microsoft.com/office/drawing/2014/main" id="{AA31E2E5-517F-494E-BB80-032FF5113430}"/>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16C89BF-C8E7-4F38-810D-2EF3817CDDAE}"/>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2A34A29-14D2-4A40-883B-378292C877E2}"/>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85B7B28E-3387-40F1-81FA-62D05EB74BEA}"/>
                </a:ext>
              </a:extLst>
            </p:cNvPr>
            <p:cNvGrpSpPr/>
            <p:nvPr/>
          </p:nvGrpSpPr>
          <p:grpSpPr>
            <a:xfrm>
              <a:off x="5391945" y="4671541"/>
              <a:ext cx="479472" cy="177014"/>
              <a:chOff x="3790211" y="3396176"/>
              <a:chExt cx="508115" cy="205154"/>
            </a:xfrm>
          </p:grpSpPr>
          <p:cxnSp>
            <p:nvCxnSpPr>
              <p:cNvPr id="161" name="Straight Connector 160">
                <a:extLst>
                  <a:ext uri="{FF2B5EF4-FFF2-40B4-BE49-F238E27FC236}">
                    <a16:creationId xmlns:a16="http://schemas.microsoft.com/office/drawing/2014/main" id="{0FCA1004-5F4A-4E7E-AE34-63C376B62A98}"/>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522D73D-77A1-43AE-AE7D-E6901F85A516}"/>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2CFFA46-7224-49F7-812F-3C92FF54B30E}"/>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2" name="Group 191">
            <a:extLst>
              <a:ext uri="{FF2B5EF4-FFF2-40B4-BE49-F238E27FC236}">
                <a16:creationId xmlns:a16="http://schemas.microsoft.com/office/drawing/2014/main" id="{F27EFEAF-1564-4706-98FC-FD4FD9DD9B0C}"/>
              </a:ext>
            </a:extLst>
          </p:cNvPr>
          <p:cNvGrpSpPr/>
          <p:nvPr/>
        </p:nvGrpSpPr>
        <p:grpSpPr>
          <a:xfrm>
            <a:off x="6539049" y="3818564"/>
            <a:ext cx="2154531" cy="536387"/>
            <a:chOff x="6457562" y="4329843"/>
            <a:chExt cx="2154531" cy="536386"/>
          </a:xfrm>
        </p:grpSpPr>
        <p:grpSp>
          <p:nvGrpSpPr>
            <p:cNvPr id="120" name="Group 119">
              <a:extLst>
                <a:ext uri="{FF2B5EF4-FFF2-40B4-BE49-F238E27FC236}">
                  <a16:creationId xmlns:a16="http://schemas.microsoft.com/office/drawing/2014/main" id="{DBAACDBD-DC3B-4FF8-8C36-C1ADDBCCD5DD}"/>
                </a:ext>
              </a:extLst>
            </p:cNvPr>
            <p:cNvGrpSpPr/>
            <p:nvPr/>
          </p:nvGrpSpPr>
          <p:grpSpPr>
            <a:xfrm>
              <a:off x="6784293" y="4671541"/>
              <a:ext cx="479472" cy="177014"/>
              <a:chOff x="3790211" y="3396176"/>
              <a:chExt cx="508115" cy="205154"/>
            </a:xfrm>
          </p:grpSpPr>
          <p:cxnSp>
            <p:nvCxnSpPr>
              <p:cNvPr id="121" name="Straight Connector 120">
                <a:extLst>
                  <a:ext uri="{FF2B5EF4-FFF2-40B4-BE49-F238E27FC236}">
                    <a16:creationId xmlns:a16="http://schemas.microsoft.com/office/drawing/2014/main" id="{98C55A9B-E7F3-4B09-9F73-E454599C710B}"/>
                  </a:ext>
                </a:extLst>
              </p:cNvPr>
              <p:cNvCxnSpPr/>
              <p:nvPr/>
            </p:nvCxnSpPr>
            <p:spPr>
              <a:xfrm>
                <a:off x="3876590" y="3601330"/>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18343B0-1621-4541-81DA-CAF2FF20D373}"/>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548F17B-3631-4C8E-9A5E-47676E1727A5}"/>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974C8D40-5327-455D-80F4-2A18DF2CDD27}"/>
                </a:ext>
              </a:extLst>
            </p:cNvPr>
            <p:cNvGrpSpPr/>
            <p:nvPr/>
          </p:nvGrpSpPr>
          <p:grpSpPr>
            <a:xfrm>
              <a:off x="7064784" y="4329843"/>
              <a:ext cx="479472" cy="177014"/>
              <a:chOff x="3790211" y="3396176"/>
              <a:chExt cx="508115" cy="205154"/>
            </a:xfrm>
          </p:grpSpPr>
          <p:cxnSp>
            <p:nvCxnSpPr>
              <p:cNvPr id="125" name="Straight Connector 124">
                <a:extLst>
                  <a:ext uri="{FF2B5EF4-FFF2-40B4-BE49-F238E27FC236}">
                    <a16:creationId xmlns:a16="http://schemas.microsoft.com/office/drawing/2014/main" id="{BDC0FBB0-58B1-4E5A-9F43-4C7F94CAC9F9}"/>
                  </a:ext>
                </a:extLst>
              </p:cNvPr>
              <p:cNvCxnSpPr/>
              <p:nvPr/>
            </p:nvCxnSpPr>
            <p:spPr>
              <a:xfrm>
                <a:off x="3876590" y="3601330"/>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860C410-4DFB-4C4B-BE73-864C2D53BFAF}"/>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40E5DD0-7EF9-4847-BD11-0BA29E4F14AD}"/>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87D50DC2-95C2-45D8-9084-AF2DC09083ED}"/>
                </a:ext>
              </a:extLst>
            </p:cNvPr>
            <p:cNvGrpSpPr/>
            <p:nvPr/>
          </p:nvGrpSpPr>
          <p:grpSpPr>
            <a:xfrm>
              <a:off x="7506504" y="4672709"/>
              <a:ext cx="479472" cy="177014"/>
              <a:chOff x="3790211" y="3396176"/>
              <a:chExt cx="508115" cy="205154"/>
            </a:xfrm>
          </p:grpSpPr>
          <p:cxnSp>
            <p:nvCxnSpPr>
              <p:cNvPr id="129" name="Straight Connector 128">
                <a:extLst>
                  <a:ext uri="{FF2B5EF4-FFF2-40B4-BE49-F238E27FC236}">
                    <a16:creationId xmlns:a16="http://schemas.microsoft.com/office/drawing/2014/main" id="{C07322AD-43E4-4767-89FC-F50A30262348}"/>
                  </a:ext>
                </a:extLst>
              </p:cNvPr>
              <p:cNvCxnSpPr/>
              <p:nvPr/>
            </p:nvCxnSpPr>
            <p:spPr>
              <a:xfrm>
                <a:off x="3876590" y="3601330"/>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86D92E1-A323-4AC8-8C79-1E5C182C6CBA}"/>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728B619-B805-463E-BC73-7EF83CE816DF}"/>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5DA6FDBF-4AE9-4E19-B71D-80E27631348E}"/>
                </a:ext>
              </a:extLst>
            </p:cNvPr>
            <p:cNvGrpSpPr/>
            <p:nvPr/>
          </p:nvGrpSpPr>
          <p:grpSpPr>
            <a:xfrm>
              <a:off x="7718573" y="4330985"/>
              <a:ext cx="479472" cy="177014"/>
              <a:chOff x="3790211" y="3396176"/>
              <a:chExt cx="508115" cy="205154"/>
            </a:xfrm>
          </p:grpSpPr>
          <p:cxnSp>
            <p:nvCxnSpPr>
              <p:cNvPr id="133" name="Straight Connector 132">
                <a:extLst>
                  <a:ext uri="{FF2B5EF4-FFF2-40B4-BE49-F238E27FC236}">
                    <a16:creationId xmlns:a16="http://schemas.microsoft.com/office/drawing/2014/main" id="{248CEC6B-1375-42FC-BD16-82353F550EB5}"/>
                  </a:ext>
                </a:extLst>
              </p:cNvPr>
              <p:cNvCxnSpPr/>
              <p:nvPr/>
            </p:nvCxnSpPr>
            <p:spPr>
              <a:xfrm>
                <a:off x="3876590" y="3601330"/>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890F0AD-E7FB-4AEB-ACB8-DF47ABCA2C1A}"/>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3D3B184-4851-4CFE-8ED4-2B32A5C75E99}"/>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A0FAF9AA-48CF-4D29-B67E-B536A51B2510}"/>
                </a:ext>
              </a:extLst>
            </p:cNvPr>
            <p:cNvGrpSpPr/>
            <p:nvPr/>
          </p:nvGrpSpPr>
          <p:grpSpPr>
            <a:xfrm>
              <a:off x="8132621" y="4689215"/>
              <a:ext cx="479472" cy="177014"/>
              <a:chOff x="3790211" y="3396176"/>
              <a:chExt cx="508115" cy="205154"/>
            </a:xfrm>
          </p:grpSpPr>
          <p:cxnSp>
            <p:nvCxnSpPr>
              <p:cNvPr id="137" name="Straight Connector 136">
                <a:extLst>
                  <a:ext uri="{FF2B5EF4-FFF2-40B4-BE49-F238E27FC236}">
                    <a16:creationId xmlns:a16="http://schemas.microsoft.com/office/drawing/2014/main" id="{7C5FE00B-B224-4C55-BEDC-D202D99764A1}"/>
                  </a:ext>
                </a:extLst>
              </p:cNvPr>
              <p:cNvCxnSpPr/>
              <p:nvPr/>
            </p:nvCxnSpPr>
            <p:spPr>
              <a:xfrm>
                <a:off x="3876590" y="3601330"/>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8792F6-5201-4627-AC94-EE4FDF432ED3}"/>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79F4817-C655-4DDB-82AF-8ED7904B1A1A}"/>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A0791A6E-2DA7-4766-B895-AEBD198E2CB1}"/>
                </a:ext>
              </a:extLst>
            </p:cNvPr>
            <p:cNvGrpSpPr/>
            <p:nvPr/>
          </p:nvGrpSpPr>
          <p:grpSpPr>
            <a:xfrm>
              <a:off x="6457562" y="4340985"/>
              <a:ext cx="479472" cy="177014"/>
              <a:chOff x="3790211" y="3396176"/>
              <a:chExt cx="508115" cy="205154"/>
            </a:xfrm>
          </p:grpSpPr>
          <p:cxnSp>
            <p:nvCxnSpPr>
              <p:cNvPr id="165" name="Straight Connector 164">
                <a:extLst>
                  <a:ext uri="{FF2B5EF4-FFF2-40B4-BE49-F238E27FC236}">
                    <a16:creationId xmlns:a16="http://schemas.microsoft.com/office/drawing/2014/main" id="{547F0C00-66FF-41AD-A6FE-3D990289754B}"/>
                  </a:ext>
                </a:extLst>
              </p:cNvPr>
              <p:cNvCxnSpPr/>
              <p:nvPr/>
            </p:nvCxnSpPr>
            <p:spPr>
              <a:xfrm>
                <a:off x="3876590" y="3601330"/>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BFA0DE1-4670-44FC-9F7B-B2E870E7D6AF}"/>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26C5E3B-D789-46CC-BED8-A9FBBD4BA08B}"/>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190" name="Group 189">
            <a:extLst>
              <a:ext uri="{FF2B5EF4-FFF2-40B4-BE49-F238E27FC236}">
                <a16:creationId xmlns:a16="http://schemas.microsoft.com/office/drawing/2014/main" id="{594DE5D2-F476-42B0-814F-1686B4A4BBAB}"/>
              </a:ext>
            </a:extLst>
          </p:cNvPr>
          <p:cNvGrpSpPr/>
          <p:nvPr/>
        </p:nvGrpSpPr>
        <p:grpSpPr>
          <a:xfrm>
            <a:off x="6403436" y="2977099"/>
            <a:ext cx="2210688" cy="518151"/>
            <a:chOff x="6376052" y="3259109"/>
            <a:chExt cx="2210688" cy="518151"/>
          </a:xfrm>
        </p:grpSpPr>
        <p:grpSp>
          <p:nvGrpSpPr>
            <p:cNvPr id="116" name="Group 115">
              <a:extLst>
                <a:ext uri="{FF2B5EF4-FFF2-40B4-BE49-F238E27FC236}">
                  <a16:creationId xmlns:a16="http://schemas.microsoft.com/office/drawing/2014/main" id="{9AB1081F-1C82-4F2D-9CBD-AA02E6EB0EDE}"/>
                </a:ext>
              </a:extLst>
            </p:cNvPr>
            <p:cNvGrpSpPr/>
            <p:nvPr/>
          </p:nvGrpSpPr>
          <p:grpSpPr>
            <a:xfrm>
              <a:off x="6376052" y="3261931"/>
              <a:ext cx="479472" cy="177014"/>
              <a:chOff x="3790211" y="3396176"/>
              <a:chExt cx="508115" cy="205154"/>
            </a:xfrm>
          </p:grpSpPr>
          <p:cxnSp>
            <p:nvCxnSpPr>
              <p:cNvPr id="117" name="Straight Connector 116">
                <a:extLst>
                  <a:ext uri="{FF2B5EF4-FFF2-40B4-BE49-F238E27FC236}">
                    <a16:creationId xmlns:a16="http://schemas.microsoft.com/office/drawing/2014/main" id="{22D95C83-22A7-4B8C-943C-4DA54ACF9F1D}"/>
                  </a:ext>
                </a:extLst>
              </p:cNvPr>
              <p:cNvCxnSpPr/>
              <p:nvPr/>
            </p:nvCxnSpPr>
            <p:spPr>
              <a:xfrm>
                <a:off x="3876590" y="3601330"/>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373485F-F1BE-4AA5-B093-704864334D72}"/>
                  </a:ext>
                </a:extLst>
              </p:cNvPr>
              <p:cNvCxnSpPr/>
              <p:nvPr/>
            </p:nvCxnSpPr>
            <p:spPr>
              <a:xfrm>
                <a:off x="3790211" y="3396176"/>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5D869-555E-4747-9F2C-6DFB2C269BF0}"/>
                  </a:ext>
                </a:extLst>
              </p:cNvPr>
              <p:cNvCxnSpPr/>
              <p:nvPr/>
            </p:nvCxnSpPr>
            <p:spPr>
              <a:xfrm>
                <a:off x="3849723" y="3480693"/>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49330CD7-60FD-46BF-A078-4B0DD4A6650A}"/>
                </a:ext>
              </a:extLst>
            </p:cNvPr>
            <p:cNvGrpSpPr/>
            <p:nvPr/>
          </p:nvGrpSpPr>
          <p:grpSpPr>
            <a:xfrm>
              <a:off x="6755687" y="3596605"/>
              <a:ext cx="479472" cy="177014"/>
              <a:chOff x="3790211" y="3396176"/>
              <a:chExt cx="508115" cy="205154"/>
            </a:xfrm>
          </p:grpSpPr>
          <p:cxnSp>
            <p:nvCxnSpPr>
              <p:cNvPr id="169" name="Straight Connector 168">
                <a:extLst>
                  <a:ext uri="{FF2B5EF4-FFF2-40B4-BE49-F238E27FC236}">
                    <a16:creationId xmlns:a16="http://schemas.microsoft.com/office/drawing/2014/main" id="{F79A0395-FC44-4552-96D1-3C76BDF3558E}"/>
                  </a:ext>
                </a:extLst>
              </p:cNvPr>
              <p:cNvCxnSpPr/>
              <p:nvPr/>
            </p:nvCxnSpPr>
            <p:spPr>
              <a:xfrm>
                <a:off x="3876590" y="3601330"/>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0D889E1-0CC2-4CCC-A3CF-9EF381C97602}"/>
                  </a:ext>
                </a:extLst>
              </p:cNvPr>
              <p:cNvCxnSpPr/>
              <p:nvPr/>
            </p:nvCxnSpPr>
            <p:spPr>
              <a:xfrm>
                <a:off x="3790211" y="3396176"/>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F4F6BE9-C9EC-4D0F-B71C-F0B0391B8BF6}"/>
                  </a:ext>
                </a:extLst>
              </p:cNvPr>
              <p:cNvCxnSpPr/>
              <p:nvPr/>
            </p:nvCxnSpPr>
            <p:spPr>
              <a:xfrm>
                <a:off x="3849723" y="3480693"/>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DD9C7763-0110-40FA-85E6-8B072DA27A00}"/>
                </a:ext>
              </a:extLst>
            </p:cNvPr>
            <p:cNvGrpSpPr/>
            <p:nvPr/>
          </p:nvGrpSpPr>
          <p:grpSpPr>
            <a:xfrm>
              <a:off x="7074299" y="3274692"/>
              <a:ext cx="479472" cy="177014"/>
              <a:chOff x="3790211" y="3396176"/>
              <a:chExt cx="508115" cy="205154"/>
            </a:xfrm>
          </p:grpSpPr>
          <p:cxnSp>
            <p:nvCxnSpPr>
              <p:cNvPr id="173" name="Straight Connector 172">
                <a:extLst>
                  <a:ext uri="{FF2B5EF4-FFF2-40B4-BE49-F238E27FC236}">
                    <a16:creationId xmlns:a16="http://schemas.microsoft.com/office/drawing/2014/main" id="{48078204-D585-4CFB-BC06-EB9354C16E03}"/>
                  </a:ext>
                </a:extLst>
              </p:cNvPr>
              <p:cNvCxnSpPr/>
              <p:nvPr/>
            </p:nvCxnSpPr>
            <p:spPr>
              <a:xfrm>
                <a:off x="3876590" y="3601330"/>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4D75C57-0ABE-4D4C-9AAF-1326DEFB40BA}"/>
                  </a:ext>
                </a:extLst>
              </p:cNvPr>
              <p:cNvCxnSpPr/>
              <p:nvPr/>
            </p:nvCxnSpPr>
            <p:spPr>
              <a:xfrm>
                <a:off x="3790211" y="3396176"/>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116CFFE-8710-4F4D-AE1A-237EA9AFC80A}"/>
                  </a:ext>
                </a:extLst>
              </p:cNvPr>
              <p:cNvCxnSpPr/>
              <p:nvPr/>
            </p:nvCxnSpPr>
            <p:spPr>
              <a:xfrm>
                <a:off x="3849723" y="3480693"/>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4412BF6-C72E-450F-A15D-362E603CF887}"/>
                </a:ext>
              </a:extLst>
            </p:cNvPr>
            <p:cNvGrpSpPr/>
            <p:nvPr/>
          </p:nvGrpSpPr>
          <p:grpSpPr>
            <a:xfrm>
              <a:off x="7505438" y="3600246"/>
              <a:ext cx="479472" cy="177014"/>
              <a:chOff x="3790211" y="3396176"/>
              <a:chExt cx="508115" cy="205154"/>
            </a:xfrm>
          </p:grpSpPr>
          <p:cxnSp>
            <p:nvCxnSpPr>
              <p:cNvPr id="177" name="Straight Connector 176">
                <a:extLst>
                  <a:ext uri="{FF2B5EF4-FFF2-40B4-BE49-F238E27FC236}">
                    <a16:creationId xmlns:a16="http://schemas.microsoft.com/office/drawing/2014/main" id="{CE71970F-55D7-4429-AE9E-23143F70BDC9}"/>
                  </a:ext>
                </a:extLst>
              </p:cNvPr>
              <p:cNvCxnSpPr/>
              <p:nvPr/>
            </p:nvCxnSpPr>
            <p:spPr>
              <a:xfrm>
                <a:off x="3876590" y="3601330"/>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C8CFD8F-62AD-4382-8574-F0232DC0A158}"/>
                  </a:ext>
                </a:extLst>
              </p:cNvPr>
              <p:cNvCxnSpPr/>
              <p:nvPr/>
            </p:nvCxnSpPr>
            <p:spPr>
              <a:xfrm>
                <a:off x="3790211" y="3396176"/>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466BAD0-45A3-47C0-A0B9-58DB4D3C25AB}"/>
                  </a:ext>
                </a:extLst>
              </p:cNvPr>
              <p:cNvCxnSpPr/>
              <p:nvPr/>
            </p:nvCxnSpPr>
            <p:spPr>
              <a:xfrm>
                <a:off x="3849723" y="3480693"/>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F331261D-E781-47B6-811F-FEB3B027BFA9}"/>
                </a:ext>
              </a:extLst>
            </p:cNvPr>
            <p:cNvGrpSpPr/>
            <p:nvPr/>
          </p:nvGrpSpPr>
          <p:grpSpPr>
            <a:xfrm>
              <a:off x="7707936" y="3259109"/>
              <a:ext cx="479472" cy="177014"/>
              <a:chOff x="3790211" y="3396176"/>
              <a:chExt cx="508115" cy="205154"/>
            </a:xfrm>
          </p:grpSpPr>
          <p:cxnSp>
            <p:nvCxnSpPr>
              <p:cNvPr id="181" name="Straight Connector 180">
                <a:extLst>
                  <a:ext uri="{FF2B5EF4-FFF2-40B4-BE49-F238E27FC236}">
                    <a16:creationId xmlns:a16="http://schemas.microsoft.com/office/drawing/2014/main" id="{154892DC-F242-4AC3-99AF-1B2B2C3747C9}"/>
                  </a:ext>
                </a:extLst>
              </p:cNvPr>
              <p:cNvCxnSpPr/>
              <p:nvPr/>
            </p:nvCxnSpPr>
            <p:spPr>
              <a:xfrm>
                <a:off x="3876590" y="3601330"/>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74CBE91-D997-412F-A357-A267EE7F3BF5}"/>
                  </a:ext>
                </a:extLst>
              </p:cNvPr>
              <p:cNvCxnSpPr/>
              <p:nvPr/>
            </p:nvCxnSpPr>
            <p:spPr>
              <a:xfrm>
                <a:off x="3790211" y="3396176"/>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34D9437-737E-4F01-8980-B59843B28DDB}"/>
                  </a:ext>
                </a:extLst>
              </p:cNvPr>
              <p:cNvCxnSpPr/>
              <p:nvPr/>
            </p:nvCxnSpPr>
            <p:spPr>
              <a:xfrm>
                <a:off x="3849723" y="3480693"/>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579F47BE-CDF8-427E-ADA2-44A04BE9A524}"/>
                </a:ext>
              </a:extLst>
            </p:cNvPr>
            <p:cNvGrpSpPr/>
            <p:nvPr/>
          </p:nvGrpSpPr>
          <p:grpSpPr>
            <a:xfrm>
              <a:off x="8107268" y="3584691"/>
              <a:ext cx="479472" cy="177014"/>
              <a:chOff x="3790211" y="3396176"/>
              <a:chExt cx="508115" cy="205154"/>
            </a:xfrm>
          </p:grpSpPr>
          <p:cxnSp>
            <p:nvCxnSpPr>
              <p:cNvPr id="185" name="Straight Connector 184">
                <a:extLst>
                  <a:ext uri="{FF2B5EF4-FFF2-40B4-BE49-F238E27FC236}">
                    <a16:creationId xmlns:a16="http://schemas.microsoft.com/office/drawing/2014/main" id="{33278792-9051-4091-824D-93C2915BDED8}"/>
                  </a:ext>
                </a:extLst>
              </p:cNvPr>
              <p:cNvCxnSpPr/>
              <p:nvPr/>
            </p:nvCxnSpPr>
            <p:spPr>
              <a:xfrm>
                <a:off x="3876590" y="3601330"/>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3EA65DC-EA5A-41DA-9E51-2CD9325F927D}"/>
                  </a:ext>
                </a:extLst>
              </p:cNvPr>
              <p:cNvCxnSpPr/>
              <p:nvPr/>
            </p:nvCxnSpPr>
            <p:spPr>
              <a:xfrm>
                <a:off x="3790211" y="3396176"/>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83389A5-C30B-49A2-8DC4-63C49D892A33}"/>
                  </a:ext>
                </a:extLst>
              </p:cNvPr>
              <p:cNvCxnSpPr/>
              <p:nvPr/>
            </p:nvCxnSpPr>
            <p:spPr>
              <a:xfrm>
                <a:off x="3849723" y="3480693"/>
                <a:ext cx="4217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23" name="Group 322">
            <a:extLst>
              <a:ext uri="{FF2B5EF4-FFF2-40B4-BE49-F238E27FC236}">
                <a16:creationId xmlns:a16="http://schemas.microsoft.com/office/drawing/2014/main" id="{8FA76FC0-1EBE-43BE-8D8D-2833E7C15EE2}"/>
              </a:ext>
            </a:extLst>
          </p:cNvPr>
          <p:cNvGrpSpPr/>
          <p:nvPr/>
        </p:nvGrpSpPr>
        <p:grpSpPr>
          <a:xfrm>
            <a:off x="3713665" y="4716924"/>
            <a:ext cx="2146307" cy="599345"/>
            <a:chOff x="3790211" y="5397360"/>
            <a:chExt cx="2146307" cy="599345"/>
          </a:xfrm>
        </p:grpSpPr>
        <p:grpSp>
          <p:nvGrpSpPr>
            <p:cNvPr id="322" name="Group 321">
              <a:extLst>
                <a:ext uri="{FF2B5EF4-FFF2-40B4-BE49-F238E27FC236}">
                  <a16:creationId xmlns:a16="http://schemas.microsoft.com/office/drawing/2014/main" id="{BE3DA83E-F680-4637-8F76-644D8C9AA1D9}"/>
                </a:ext>
              </a:extLst>
            </p:cNvPr>
            <p:cNvGrpSpPr/>
            <p:nvPr/>
          </p:nvGrpSpPr>
          <p:grpSpPr>
            <a:xfrm>
              <a:off x="3790211" y="5397360"/>
              <a:ext cx="2146307" cy="599345"/>
              <a:chOff x="3790211" y="5397360"/>
              <a:chExt cx="2146307" cy="599345"/>
            </a:xfrm>
          </p:grpSpPr>
          <p:grpSp>
            <p:nvGrpSpPr>
              <p:cNvPr id="321" name="Group 320">
                <a:extLst>
                  <a:ext uri="{FF2B5EF4-FFF2-40B4-BE49-F238E27FC236}">
                    <a16:creationId xmlns:a16="http://schemas.microsoft.com/office/drawing/2014/main" id="{807987C3-ECC0-496A-8A94-68237F7C2FBA}"/>
                  </a:ext>
                </a:extLst>
              </p:cNvPr>
              <p:cNvGrpSpPr/>
              <p:nvPr/>
            </p:nvGrpSpPr>
            <p:grpSpPr>
              <a:xfrm>
                <a:off x="3790211" y="5397360"/>
                <a:ext cx="2146307" cy="599345"/>
                <a:chOff x="3790211" y="5397360"/>
                <a:chExt cx="2146307" cy="599345"/>
              </a:xfrm>
            </p:grpSpPr>
            <p:grpSp>
              <p:nvGrpSpPr>
                <p:cNvPr id="320" name="Group 319">
                  <a:extLst>
                    <a:ext uri="{FF2B5EF4-FFF2-40B4-BE49-F238E27FC236}">
                      <a16:creationId xmlns:a16="http://schemas.microsoft.com/office/drawing/2014/main" id="{56BA570C-30E6-4AAC-A350-B2D5452DE213}"/>
                    </a:ext>
                  </a:extLst>
                </p:cNvPr>
                <p:cNvGrpSpPr/>
                <p:nvPr/>
              </p:nvGrpSpPr>
              <p:grpSpPr>
                <a:xfrm>
                  <a:off x="3790211" y="5397360"/>
                  <a:ext cx="2146307" cy="599345"/>
                  <a:chOff x="3790211" y="5397360"/>
                  <a:chExt cx="2146307" cy="599345"/>
                </a:xfrm>
              </p:grpSpPr>
              <p:grpSp>
                <p:nvGrpSpPr>
                  <p:cNvPr id="319" name="Group 318">
                    <a:extLst>
                      <a:ext uri="{FF2B5EF4-FFF2-40B4-BE49-F238E27FC236}">
                        <a16:creationId xmlns:a16="http://schemas.microsoft.com/office/drawing/2014/main" id="{056B778C-9262-4932-B0B8-05B517B6A690}"/>
                      </a:ext>
                    </a:extLst>
                  </p:cNvPr>
                  <p:cNvGrpSpPr/>
                  <p:nvPr/>
                </p:nvGrpSpPr>
                <p:grpSpPr>
                  <a:xfrm>
                    <a:off x="3790211" y="5408048"/>
                    <a:ext cx="2146307" cy="588657"/>
                    <a:chOff x="3790211" y="5408048"/>
                    <a:chExt cx="2146307" cy="588657"/>
                  </a:xfrm>
                </p:grpSpPr>
                <p:sp>
                  <p:nvSpPr>
                    <p:cNvPr id="246" name="Oval 245">
                      <a:extLst>
                        <a:ext uri="{FF2B5EF4-FFF2-40B4-BE49-F238E27FC236}">
                          <a16:creationId xmlns:a16="http://schemas.microsoft.com/office/drawing/2014/main" id="{C3F0D943-A3C1-4C64-9D2A-F7B71FD89557}"/>
                        </a:ext>
                      </a:extLst>
                    </p:cNvPr>
                    <p:cNvSpPr/>
                    <p:nvPr/>
                  </p:nvSpPr>
                  <p:spPr>
                    <a:xfrm>
                      <a:off x="3871721" y="5496315"/>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D37EA6A3-452D-4BC7-8DD7-E035273F7124}"/>
                        </a:ext>
                      </a:extLst>
                    </p:cNvPr>
                    <p:cNvSpPr/>
                    <p:nvPr/>
                  </p:nvSpPr>
                  <p:spPr>
                    <a:xfrm>
                      <a:off x="5492764" y="5818286"/>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FDF0F13C-1197-42DA-95C2-1006271D0F85}"/>
                        </a:ext>
                      </a:extLst>
                    </p:cNvPr>
                    <p:cNvSpPr/>
                    <p:nvPr/>
                  </p:nvSpPr>
                  <p:spPr>
                    <a:xfrm>
                      <a:off x="4178098" y="5722503"/>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ED0C2646-7A4F-467D-93C5-B51FEF9B789F}"/>
                        </a:ext>
                      </a:extLst>
                    </p:cNvPr>
                    <p:cNvSpPr/>
                    <p:nvPr/>
                  </p:nvSpPr>
                  <p:spPr>
                    <a:xfrm>
                      <a:off x="5230434" y="5768798"/>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BB80AE01-3171-46CB-9F10-A99C8C41F324}"/>
                        </a:ext>
                      </a:extLst>
                    </p:cNvPr>
                    <p:cNvSpPr/>
                    <p:nvPr/>
                  </p:nvSpPr>
                  <p:spPr>
                    <a:xfrm>
                      <a:off x="4596838" y="5797799"/>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8" name="Group 317">
                      <a:extLst>
                        <a:ext uri="{FF2B5EF4-FFF2-40B4-BE49-F238E27FC236}">
                          <a16:creationId xmlns:a16="http://schemas.microsoft.com/office/drawing/2014/main" id="{B0D48CE7-E3A6-4F9F-A7F2-D02DAD58B0D4}"/>
                        </a:ext>
                      </a:extLst>
                    </p:cNvPr>
                    <p:cNvGrpSpPr/>
                    <p:nvPr/>
                  </p:nvGrpSpPr>
                  <p:grpSpPr>
                    <a:xfrm>
                      <a:off x="3790211" y="5408048"/>
                      <a:ext cx="2146307" cy="588657"/>
                      <a:chOff x="3790211" y="5408048"/>
                      <a:chExt cx="2146307" cy="588657"/>
                    </a:xfrm>
                  </p:grpSpPr>
                  <p:grpSp>
                    <p:nvGrpSpPr>
                      <p:cNvPr id="193" name="Group 192">
                        <a:extLst>
                          <a:ext uri="{FF2B5EF4-FFF2-40B4-BE49-F238E27FC236}">
                            <a16:creationId xmlns:a16="http://schemas.microsoft.com/office/drawing/2014/main" id="{4EDE8A94-3675-4FAD-AD24-DA82E58C81C5}"/>
                          </a:ext>
                        </a:extLst>
                      </p:cNvPr>
                      <p:cNvGrpSpPr/>
                      <p:nvPr/>
                    </p:nvGrpSpPr>
                    <p:grpSpPr>
                      <a:xfrm>
                        <a:off x="3846368" y="5426524"/>
                        <a:ext cx="2081206" cy="548289"/>
                        <a:chOff x="3790211" y="4315849"/>
                        <a:chExt cx="2081206" cy="548289"/>
                      </a:xfrm>
                    </p:grpSpPr>
                    <p:grpSp>
                      <p:nvGrpSpPr>
                        <p:cNvPr id="194" name="Group 193">
                          <a:extLst>
                            <a:ext uri="{FF2B5EF4-FFF2-40B4-BE49-F238E27FC236}">
                              <a16:creationId xmlns:a16="http://schemas.microsoft.com/office/drawing/2014/main" id="{41F47D03-DBDC-4B65-9301-DE829D8C7A94}"/>
                            </a:ext>
                          </a:extLst>
                        </p:cNvPr>
                        <p:cNvGrpSpPr/>
                        <p:nvPr/>
                      </p:nvGrpSpPr>
                      <p:grpSpPr>
                        <a:xfrm>
                          <a:off x="4452669" y="4324908"/>
                          <a:ext cx="479472" cy="177014"/>
                          <a:chOff x="3790211" y="3396176"/>
                          <a:chExt cx="508115" cy="205154"/>
                        </a:xfrm>
                      </p:grpSpPr>
                      <p:cxnSp>
                        <p:nvCxnSpPr>
                          <p:cNvPr id="215" name="Straight Connector 214">
                            <a:extLst>
                              <a:ext uri="{FF2B5EF4-FFF2-40B4-BE49-F238E27FC236}">
                                <a16:creationId xmlns:a16="http://schemas.microsoft.com/office/drawing/2014/main" id="{9D2CC47D-35C5-478F-98A2-C542CDFA8710}"/>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41613AE-496A-4A58-92DC-1EF6959CBBF2}"/>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4968FA3-1B40-49AD-B091-4C77048C33FB}"/>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CA023C9C-C7C8-4E8E-A968-509FA9E06D88}"/>
                            </a:ext>
                          </a:extLst>
                        </p:cNvPr>
                        <p:cNvGrpSpPr/>
                        <p:nvPr/>
                      </p:nvGrpSpPr>
                      <p:grpSpPr>
                        <a:xfrm>
                          <a:off x="4144969" y="4649371"/>
                          <a:ext cx="479472" cy="177014"/>
                          <a:chOff x="3790211" y="3396176"/>
                          <a:chExt cx="508115" cy="205154"/>
                        </a:xfrm>
                      </p:grpSpPr>
                      <p:cxnSp>
                        <p:nvCxnSpPr>
                          <p:cNvPr id="212" name="Straight Connector 211">
                            <a:extLst>
                              <a:ext uri="{FF2B5EF4-FFF2-40B4-BE49-F238E27FC236}">
                                <a16:creationId xmlns:a16="http://schemas.microsoft.com/office/drawing/2014/main" id="{07DFA97B-AFC6-4462-8CB5-1C5E226B6B11}"/>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FB2878C-26B0-415F-972B-A3CC8149C619}"/>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73DC264-EE92-474E-8C71-BA9521AF5CC8}"/>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40C48413-9E44-45CE-84DC-9FDB9A97708B}"/>
                            </a:ext>
                          </a:extLst>
                        </p:cNvPr>
                        <p:cNvGrpSpPr/>
                        <p:nvPr/>
                      </p:nvGrpSpPr>
                      <p:grpSpPr>
                        <a:xfrm>
                          <a:off x="3790211" y="4340491"/>
                          <a:ext cx="479472" cy="177014"/>
                          <a:chOff x="3790211" y="3396176"/>
                          <a:chExt cx="508115" cy="205154"/>
                        </a:xfrm>
                      </p:grpSpPr>
                      <p:cxnSp>
                        <p:nvCxnSpPr>
                          <p:cNvPr id="209" name="Straight Connector 208">
                            <a:extLst>
                              <a:ext uri="{FF2B5EF4-FFF2-40B4-BE49-F238E27FC236}">
                                <a16:creationId xmlns:a16="http://schemas.microsoft.com/office/drawing/2014/main" id="{2C05A86A-8B32-4214-9237-F0399C937B95}"/>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109F06C-42D4-4EFC-B7B7-DA73FE05DB0C}"/>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8BF234B-68F2-44A9-809C-1FE957EAFD21}"/>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A470BC3F-C136-49BD-AB71-6B1DD7F8F9A4}"/>
                            </a:ext>
                          </a:extLst>
                        </p:cNvPr>
                        <p:cNvGrpSpPr/>
                        <p:nvPr/>
                      </p:nvGrpSpPr>
                      <p:grpSpPr>
                        <a:xfrm>
                          <a:off x="4817042" y="4687124"/>
                          <a:ext cx="479472" cy="177014"/>
                          <a:chOff x="3790211" y="3396176"/>
                          <a:chExt cx="508115" cy="205154"/>
                        </a:xfrm>
                      </p:grpSpPr>
                      <p:cxnSp>
                        <p:nvCxnSpPr>
                          <p:cNvPr id="206" name="Straight Connector 205">
                            <a:extLst>
                              <a:ext uri="{FF2B5EF4-FFF2-40B4-BE49-F238E27FC236}">
                                <a16:creationId xmlns:a16="http://schemas.microsoft.com/office/drawing/2014/main" id="{E9765B72-D0AD-4F9A-893F-7AA35F0A4149}"/>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F3644FC-E2D3-4720-9C3C-3A244871FFE8}"/>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FE6B9080-DE51-44A4-96A1-07FFBF635446}"/>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8" name="Group 197">
                          <a:extLst>
                            <a:ext uri="{FF2B5EF4-FFF2-40B4-BE49-F238E27FC236}">
                              <a16:creationId xmlns:a16="http://schemas.microsoft.com/office/drawing/2014/main" id="{30D44792-260D-445E-93A9-117034AC3D6D}"/>
                            </a:ext>
                          </a:extLst>
                        </p:cNvPr>
                        <p:cNvGrpSpPr/>
                        <p:nvPr/>
                      </p:nvGrpSpPr>
                      <p:grpSpPr>
                        <a:xfrm>
                          <a:off x="5041376" y="4315849"/>
                          <a:ext cx="479472" cy="177014"/>
                          <a:chOff x="3790211" y="3396176"/>
                          <a:chExt cx="508115" cy="205154"/>
                        </a:xfrm>
                      </p:grpSpPr>
                      <p:cxnSp>
                        <p:nvCxnSpPr>
                          <p:cNvPr id="204" name="Straight Connector 203">
                            <a:extLst>
                              <a:ext uri="{FF2B5EF4-FFF2-40B4-BE49-F238E27FC236}">
                                <a16:creationId xmlns:a16="http://schemas.microsoft.com/office/drawing/2014/main" id="{2CB74AD1-050F-41EA-957D-6E799B17834E}"/>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A9AD741-97C6-4DEC-8CA3-B9EF854F6774}"/>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1F582D0-8CA9-4EBA-8816-8C90D75F79E1}"/>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A5E46C77-EAD1-44C8-A6F6-DE7E93C4F01A}"/>
                            </a:ext>
                          </a:extLst>
                        </p:cNvPr>
                        <p:cNvGrpSpPr/>
                        <p:nvPr/>
                      </p:nvGrpSpPr>
                      <p:grpSpPr>
                        <a:xfrm>
                          <a:off x="5391945" y="4671541"/>
                          <a:ext cx="479472" cy="177014"/>
                          <a:chOff x="3790211" y="3396176"/>
                          <a:chExt cx="508115" cy="205154"/>
                        </a:xfrm>
                      </p:grpSpPr>
                      <p:cxnSp>
                        <p:nvCxnSpPr>
                          <p:cNvPr id="202" name="Straight Connector 201">
                            <a:extLst>
                              <a:ext uri="{FF2B5EF4-FFF2-40B4-BE49-F238E27FC236}">
                                <a16:creationId xmlns:a16="http://schemas.microsoft.com/office/drawing/2014/main" id="{6F9B7B9C-193B-419F-A09F-AB92AA34C401}"/>
                              </a:ext>
                            </a:extLst>
                          </p:cNvPr>
                          <p:cNvCxnSpPr/>
                          <p:nvPr/>
                        </p:nvCxnSpPr>
                        <p:spPr>
                          <a:xfrm>
                            <a:off x="3849723" y="3480693"/>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CD780B64-B678-43CB-838D-7F40F380E9D9}"/>
                              </a:ext>
                            </a:extLst>
                          </p:cNvPr>
                          <p:cNvCxnSpPr/>
                          <p:nvPr/>
                        </p:nvCxnSpPr>
                        <p:spPr>
                          <a:xfrm>
                            <a:off x="3876590" y="3601330"/>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14ADFEA-B62D-4368-8A13-F571AD4E6BBF}"/>
                              </a:ext>
                            </a:extLst>
                          </p:cNvPr>
                          <p:cNvCxnSpPr/>
                          <p:nvPr/>
                        </p:nvCxnSpPr>
                        <p:spPr>
                          <a:xfrm>
                            <a:off x="3790211" y="3396176"/>
                            <a:ext cx="421736"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245" name="Oval 244">
                        <a:extLst>
                          <a:ext uri="{FF2B5EF4-FFF2-40B4-BE49-F238E27FC236}">
                            <a16:creationId xmlns:a16="http://schemas.microsoft.com/office/drawing/2014/main" id="{D33A08EA-DFAB-4CD3-89B9-DB6054048E14}"/>
                          </a:ext>
                        </a:extLst>
                      </p:cNvPr>
                      <p:cNvSpPr/>
                      <p:nvPr/>
                    </p:nvSpPr>
                    <p:spPr>
                      <a:xfrm>
                        <a:off x="3790211" y="5412723"/>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D9C15F47-0352-4457-8FD6-036D25942377}"/>
                          </a:ext>
                        </a:extLst>
                      </p:cNvPr>
                      <p:cNvSpPr/>
                      <p:nvPr/>
                    </p:nvSpPr>
                    <p:spPr>
                      <a:xfrm>
                        <a:off x="3914410" y="5593790"/>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593C4D6D-9AC9-4710-BF21-80FF27F15D47}"/>
                          </a:ext>
                        </a:extLst>
                      </p:cNvPr>
                      <p:cNvSpPr/>
                      <p:nvPr/>
                    </p:nvSpPr>
                    <p:spPr>
                      <a:xfrm>
                        <a:off x="4547769" y="5580678"/>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530618BC-65A8-47CA-9B3E-E9E03C4BA0DD}"/>
                          </a:ext>
                        </a:extLst>
                      </p:cNvPr>
                      <p:cNvSpPr/>
                      <p:nvPr/>
                    </p:nvSpPr>
                    <p:spPr>
                      <a:xfrm>
                        <a:off x="5163149" y="5566007"/>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F4DD7049-4EE2-4C66-8066-5B1D799F2C8D}"/>
                          </a:ext>
                        </a:extLst>
                      </p:cNvPr>
                      <p:cNvSpPr/>
                      <p:nvPr/>
                    </p:nvSpPr>
                    <p:spPr>
                      <a:xfrm>
                        <a:off x="5420023" y="5736497"/>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D4A9853-CCEC-4141-960D-2B4E0BB09755}"/>
                          </a:ext>
                        </a:extLst>
                      </p:cNvPr>
                      <p:cNvSpPr/>
                      <p:nvPr/>
                    </p:nvSpPr>
                    <p:spPr>
                      <a:xfrm>
                        <a:off x="5504259" y="5930383"/>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ACDA113-BDD3-4692-90DE-938B68BBC8A6}"/>
                          </a:ext>
                        </a:extLst>
                      </p:cNvPr>
                      <p:cNvSpPr/>
                      <p:nvPr/>
                    </p:nvSpPr>
                    <p:spPr>
                      <a:xfrm>
                        <a:off x="4252026" y="5802834"/>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15728E02-5A53-456B-8F69-CA56015A1BAD}"/>
                          </a:ext>
                        </a:extLst>
                      </p:cNvPr>
                      <p:cNvSpPr/>
                      <p:nvPr/>
                    </p:nvSpPr>
                    <p:spPr>
                      <a:xfrm>
                        <a:off x="4824447" y="5761139"/>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FB4E0B09-67B5-4C93-9F30-8319410580A0}"/>
                          </a:ext>
                        </a:extLst>
                      </p:cNvPr>
                      <p:cNvSpPr/>
                      <p:nvPr/>
                    </p:nvSpPr>
                    <p:spPr>
                      <a:xfrm>
                        <a:off x="4940779" y="5943647"/>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EA602446-B001-418F-9B34-A1D958D1E9AB}"/>
                          </a:ext>
                        </a:extLst>
                      </p:cNvPr>
                      <p:cNvSpPr/>
                      <p:nvPr/>
                    </p:nvSpPr>
                    <p:spPr>
                      <a:xfrm>
                        <a:off x="4207465" y="5408048"/>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1EB9568-CC33-438A-B4E6-CC19E2C74D5C}"/>
                          </a:ext>
                        </a:extLst>
                      </p:cNvPr>
                      <p:cNvSpPr/>
                      <p:nvPr/>
                    </p:nvSpPr>
                    <p:spPr>
                      <a:xfrm>
                        <a:off x="5513295" y="5573402"/>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DFDE1895-575E-490C-8F4B-5626E9100DEF}"/>
                          </a:ext>
                        </a:extLst>
                      </p:cNvPr>
                      <p:cNvSpPr/>
                      <p:nvPr/>
                    </p:nvSpPr>
                    <p:spPr>
                      <a:xfrm>
                        <a:off x="4261343" y="5587416"/>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4558F019-A1BD-4149-8FD1-0166A10B545D}"/>
                          </a:ext>
                        </a:extLst>
                      </p:cNvPr>
                      <p:cNvSpPr/>
                      <p:nvPr/>
                    </p:nvSpPr>
                    <p:spPr>
                      <a:xfrm>
                        <a:off x="4949944" y="5587945"/>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9C0053BF-0A54-4667-81E9-9DAB323C5AAB}"/>
                          </a:ext>
                        </a:extLst>
                      </p:cNvPr>
                      <p:cNvSpPr/>
                      <p:nvPr/>
                    </p:nvSpPr>
                    <p:spPr>
                      <a:xfrm>
                        <a:off x="5811355" y="5729178"/>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A83F668-B178-4BB5-9D81-239933922134}"/>
                          </a:ext>
                        </a:extLst>
                      </p:cNvPr>
                      <p:cNvSpPr/>
                      <p:nvPr/>
                    </p:nvSpPr>
                    <p:spPr>
                      <a:xfrm>
                        <a:off x="5880361" y="5940946"/>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8B2C4D2D-F9B6-4E01-B940-D0240842A42D}"/>
                          </a:ext>
                        </a:extLst>
                      </p:cNvPr>
                      <p:cNvSpPr/>
                      <p:nvPr/>
                    </p:nvSpPr>
                    <p:spPr>
                      <a:xfrm>
                        <a:off x="5256441" y="5841135"/>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773BACE7-C801-429E-BF32-1F2C55A1BFB2}"/>
                          </a:ext>
                        </a:extLst>
                      </p:cNvPr>
                      <p:cNvSpPr/>
                      <p:nvPr/>
                    </p:nvSpPr>
                    <p:spPr>
                      <a:xfrm>
                        <a:off x="5299239" y="5950986"/>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9D655C54-4691-44D1-9806-8A38E23D129D}"/>
                          </a:ext>
                        </a:extLst>
                      </p:cNvPr>
                      <p:cNvSpPr/>
                      <p:nvPr/>
                    </p:nvSpPr>
                    <p:spPr>
                      <a:xfrm>
                        <a:off x="4568937" y="5727401"/>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E03CB89D-B866-45D2-ACD4-0ACF8A460CFE}"/>
                          </a:ext>
                        </a:extLst>
                      </p:cNvPr>
                      <p:cNvSpPr/>
                      <p:nvPr/>
                    </p:nvSpPr>
                    <p:spPr>
                      <a:xfrm>
                        <a:off x="4611737" y="5908493"/>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2" name="Oval 291">
                      <a:extLst>
                        <a:ext uri="{FF2B5EF4-FFF2-40B4-BE49-F238E27FC236}">
                          <a16:creationId xmlns:a16="http://schemas.microsoft.com/office/drawing/2014/main" id="{C65F8043-E8A0-4565-8EA7-F04A937FBD67}"/>
                        </a:ext>
                      </a:extLst>
                    </p:cNvPr>
                    <p:cNvSpPr/>
                    <p:nvPr/>
                  </p:nvSpPr>
                  <p:spPr>
                    <a:xfrm>
                      <a:off x="5837295" y="5825693"/>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89AC5B6B-B39E-4633-BF0F-1EEB9C649D8D}"/>
                        </a:ext>
                      </a:extLst>
                    </p:cNvPr>
                    <p:cNvSpPr/>
                    <p:nvPr/>
                  </p:nvSpPr>
                  <p:spPr>
                    <a:xfrm>
                      <a:off x="4921866" y="5489068"/>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4" name="Oval 283">
                    <a:extLst>
                      <a:ext uri="{FF2B5EF4-FFF2-40B4-BE49-F238E27FC236}">
                        <a16:creationId xmlns:a16="http://schemas.microsoft.com/office/drawing/2014/main" id="{E0BAF839-198E-4141-8B19-B16654B89CAA}"/>
                      </a:ext>
                    </a:extLst>
                  </p:cNvPr>
                  <p:cNvSpPr/>
                  <p:nvPr/>
                </p:nvSpPr>
                <p:spPr>
                  <a:xfrm>
                    <a:off x="5498259" y="5463476"/>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A8DB9D96-083C-4746-A8C7-F5C5A61B1F0A}"/>
                      </a:ext>
                    </a:extLst>
                  </p:cNvPr>
                  <p:cNvSpPr/>
                  <p:nvPr/>
                </p:nvSpPr>
                <p:spPr>
                  <a:xfrm>
                    <a:off x="5465242" y="5397360"/>
                    <a:ext cx="55044"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3185ECD4-214F-48A1-8452-F2EA93742787}"/>
                      </a:ext>
                    </a:extLst>
                  </p:cNvPr>
                  <p:cNvSpPr/>
                  <p:nvPr/>
                </p:nvSpPr>
                <p:spPr>
                  <a:xfrm>
                    <a:off x="4869980" y="5412721"/>
                    <a:ext cx="46398"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8" name="Oval 247">
                  <a:extLst>
                    <a:ext uri="{FF2B5EF4-FFF2-40B4-BE49-F238E27FC236}">
                      <a16:creationId xmlns:a16="http://schemas.microsoft.com/office/drawing/2014/main" id="{35832D5E-DF1C-4B48-AE79-2B618E34884A}"/>
                    </a:ext>
                  </a:extLst>
                </p:cNvPr>
                <p:cNvSpPr/>
                <p:nvPr/>
              </p:nvSpPr>
              <p:spPr>
                <a:xfrm>
                  <a:off x="4476707" y="5399945"/>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96E792B3-6ACF-4906-B178-9D8693105A2D}"/>
                    </a:ext>
                  </a:extLst>
                </p:cNvPr>
                <p:cNvSpPr/>
                <p:nvPr/>
              </p:nvSpPr>
              <p:spPr>
                <a:xfrm>
                  <a:off x="4547770" y="5480506"/>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F47877F8-9E09-4FBA-B086-052CF1825F59}"/>
                    </a:ext>
                  </a:extLst>
                </p:cNvPr>
                <p:cNvSpPr/>
                <p:nvPr/>
              </p:nvSpPr>
              <p:spPr>
                <a:xfrm>
                  <a:off x="5067859" y="5398622"/>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4A5C3184-B4A7-4B2F-884D-B09487511C05}"/>
                    </a:ext>
                  </a:extLst>
                </p:cNvPr>
                <p:cNvSpPr/>
                <p:nvPr/>
              </p:nvSpPr>
              <p:spPr>
                <a:xfrm>
                  <a:off x="5123620" y="5465593"/>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7" name="Oval 286">
                <a:extLst>
                  <a:ext uri="{FF2B5EF4-FFF2-40B4-BE49-F238E27FC236}">
                    <a16:creationId xmlns:a16="http://schemas.microsoft.com/office/drawing/2014/main" id="{15D3B65E-8C92-4CBF-BC72-C6A165516A2D}"/>
                  </a:ext>
                </a:extLst>
              </p:cNvPr>
              <p:cNvSpPr/>
              <p:nvPr/>
            </p:nvSpPr>
            <p:spPr>
              <a:xfrm>
                <a:off x="4245272" y="5504350"/>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2" name="Oval 261">
              <a:extLst>
                <a:ext uri="{FF2B5EF4-FFF2-40B4-BE49-F238E27FC236}">
                  <a16:creationId xmlns:a16="http://schemas.microsoft.com/office/drawing/2014/main" id="{A0C6EA06-77C7-4644-8731-FD90E6160EDD}"/>
                </a:ext>
              </a:extLst>
            </p:cNvPr>
            <p:cNvSpPr/>
            <p:nvPr/>
          </p:nvSpPr>
          <p:spPr>
            <a:xfrm>
              <a:off x="4261343" y="5915221"/>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C4B160AB-FCD7-4FD9-9DE8-351D1E507DC5}"/>
                </a:ext>
              </a:extLst>
            </p:cNvPr>
            <p:cNvSpPr/>
            <p:nvPr/>
          </p:nvSpPr>
          <p:spPr>
            <a:xfrm>
              <a:off x="4926630" y="5832280"/>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8" name="Group 327">
            <a:extLst>
              <a:ext uri="{FF2B5EF4-FFF2-40B4-BE49-F238E27FC236}">
                <a16:creationId xmlns:a16="http://schemas.microsoft.com/office/drawing/2014/main" id="{3933499F-875F-4B68-A6CD-7725D33D5C1D}"/>
              </a:ext>
            </a:extLst>
          </p:cNvPr>
          <p:cNvGrpSpPr/>
          <p:nvPr/>
        </p:nvGrpSpPr>
        <p:grpSpPr>
          <a:xfrm>
            <a:off x="6693136" y="4712974"/>
            <a:ext cx="2232563" cy="601159"/>
            <a:chOff x="6517197" y="5385507"/>
            <a:chExt cx="2232563" cy="601158"/>
          </a:xfrm>
        </p:grpSpPr>
        <p:grpSp>
          <p:nvGrpSpPr>
            <p:cNvPr id="327" name="Group 326">
              <a:extLst>
                <a:ext uri="{FF2B5EF4-FFF2-40B4-BE49-F238E27FC236}">
                  <a16:creationId xmlns:a16="http://schemas.microsoft.com/office/drawing/2014/main" id="{60828B13-B14C-4F41-8FD9-DDDD50AA2CC2}"/>
                </a:ext>
              </a:extLst>
            </p:cNvPr>
            <p:cNvGrpSpPr/>
            <p:nvPr/>
          </p:nvGrpSpPr>
          <p:grpSpPr>
            <a:xfrm>
              <a:off x="6517197" y="5385507"/>
              <a:ext cx="2232563" cy="601158"/>
              <a:chOff x="6517197" y="5385507"/>
              <a:chExt cx="2232563" cy="601158"/>
            </a:xfrm>
          </p:grpSpPr>
          <p:grpSp>
            <p:nvGrpSpPr>
              <p:cNvPr id="326" name="Group 325">
                <a:extLst>
                  <a:ext uri="{FF2B5EF4-FFF2-40B4-BE49-F238E27FC236}">
                    <a16:creationId xmlns:a16="http://schemas.microsoft.com/office/drawing/2014/main" id="{C506AAAF-4908-415E-8A26-F978BF7063C3}"/>
                  </a:ext>
                </a:extLst>
              </p:cNvPr>
              <p:cNvGrpSpPr/>
              <p:nvPr/>
            </p:nvGrpSpPr>
            <p:grpSpPr>
              <a:xfrm>
                <a:off x="6517197" y="5385507"/>
                <a:ext cx="2232563" cy="601158"/>
                <a:chOff x="6517197" y="5385507"/>
                <a:chExt cx="2232563" cy="601158"/>
              </a:xfrm>
            </p:grpSpPr>
            <p:sp>
              <p:nvSpPr>
                <p:cNvPr id="263" name="Oval 262">
                  <a:extLst>
                    <a:ext uri="{FF2B5EF4-FFF2-40B4-BE49-F238E27FC236}">
                      <a16:creationId xmlns:a16="http://schemas.microsoft.com/office/drawing/2014/main" id="{58C82A37-A4B8-4A29-B568-DD1BB57BDD0E}"/>
                    </a:ext>
                  </a:extLst>
                </p:cNvPr>
                <p:cNvSpPr/>
                <p:nvPr/>
              </p:nvSpPr>
              <p:spPr>
                <a:xfrm>
                  <a:off x="6809118" y="5734159"/>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027078DF-DA59-4443-AB9C-8FB9E3737F76}"/>
                    </a:ext>
                  </a:extLst>
                </p:cNvPr>
                <p:cNvSpPr/>
                <p:nvPr/>
              </p:nvSpPr>
              <p:spPr>
                <a:xfrm>
                  <a:off x="8187556" y="5746963"/>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A1A1CB79-0C37-4E76-AC28-5C5A1CA6BB97}"/>
                    </a:ext>
                  </a:extLst>
                </p:cNvPr>
                <p:cNvSpPr/>
                <p:nvPr/>
              </p:nvSpPr>
              <p:spPr>
                <a:xfrm>
                  <a:off x="7530791" y="5728668"/>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5" name="Group 324">
                  <a:extLst>
                    <a:ext uri="{FF2B5EF4-FFF2-40B4-BE49-F238E27FC236}">
                      <a16:creationId xmlns:a16="http://schemas.microsoft.com/office/drawing/2014/main" id="{C309953D-9C95-4ED1-B14C-F8B3ECA8AF1B}"/>
                    </a:ext>
                  </a:extLst>
                </p:cNvPr>
                <p:cNvGrpSpPr/>
                <p:nvPr/>
              </p:nvGrpSpPr>
              <p:grpSpPr>
                <a:xfrm>
                  <a:off x="6517197" y="5385507"/>
                  <a:ext cx="2176406" cy="577403"/>
                  <a:chOff x="6517197" y="5385507"/>
                  <a:chExt cx="2176406" cy="577403"/>
                </a:xfrm>
              </p:grpSpPr>
              <p:grpSp>
                <p:nvGrpSpPr>
                  <p:cNvPr id="218" name="Group 217">
                    <a:extLst>
                      <a:ext uri="{FF2B5EF4-FFF2-40B4-BE49-F238E27FC236}">
                        <a16:creationId xmlns:a16="http://schemas.microsoft.com/office/drawing/2014/main" id="{44F327E5-8F5D-43E1-AD7F-7864A0C715AF}"/>
                      </a:ext>
                    </a:extLst>
                  </p:cNvPr>
                  <p:cNvGrpSpPr/>
                  <p:nvPr/>
                </p:nvGrpSpPr>
                <p:grpSpPr>
                  <a:xfrm>
                    <a:off x="6539072" y="5426524"/>
                    <a:ext cx="2154531" cy="536386"/>
                    <a:chOff x="6457562" y="4329843"/>
                    <a:chExt cx="2154531" cy="536386"/>
                  </a:xfrm>
                </p:grpSpPr>
                <p:grpSp>
                  <p:nvGrpSpPr>
                    <p:cNvPr id="219" name="Group 218">
                      <a:extLst>
                        <a:ext uri="{FF2B5EF4-FFF2-40B4-BE49-F238E27FC236}">
                          <a16:creationId xmlns:a16="http://schemas.microsoft.com/office/drawing/2014/main" id="{FFD0C28B-2D09-4F8C-A52D-DEF30CEC6666}"/>
                        </a:ext>
                      </a:extLst>
                    </p:cNvPr>
                    <p:cNvGrpSpPr/>
                    <p:nvPr/>
                  </p:nvGrpSpPr>
                  <p:grpSpPr>
                    <a:xfrm>
                      <a:off x="6784293" y="4671541"/>
                      <a:ext cx="479472" cy="177014"/>
                      <a:chOff x="3790211" y="3396176"/>
                      <a:chExt cx="508115" cy="205154"/>
                    </a:xfrm>
                  </p:grpSpPr>
                  <p:cxnSp>
                    <p:nvCxnSpPr>
                      <p:cNvPr id="240" name="Straight Connector 239">
                        <a:extLst>
                          <a:ext uri="{FF2B5EF4-FFF2-40B4-BE49-F238E27FC236}">
                            <a16:creationId xmlns:a16="http://schemas.microsoft.com/office/drawing/2014/main" id="{9BD722A6-6461-419B-B5E2-750B53210B4B}"/>
                          </a:ext>
                        </a:extLst>
                      </p:cNvPr>
                      <p:cNvCxnSpPr/>
                      <p:nvPr/>
                    </p:nvCxnSpPr>
                    <p:spPr>
                      <a:xfrm>
                        <a:off x="3876590" y="3601330"/>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F58E6B07-0736-4FE5-8BB6-23FD1A839603}"/>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EDD6240-9E92-44E2-BBF1-32554279175F}"/>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EDB04EA-B48B-42E7-8055-0E17A479977B}"/>
                        </a:ext>
                      </a:extLst>
                    </p:cNvPr>
                    <p:cNvGrpSpPr/>
                    <p:nvPr/>
                  </p:nvGrpSpPr>
                  <p:grpSpPr>
                    <a:xfrm>
                      <a:off x="7064784" y="4329843"/>
                      <a:ext cx="479472" cy="177014"/>
                      <a:chOff x="3790211" y="3396176"/>
                      <a:chExt cx="508115" cy="205154"/>
                    </a:xfrm>
                  </p:grpSpPr>
                  <p:cxnSp>
                    <p:nvCxnSpPr>
                      <p:cNvPr id="237" name="Straight Connector 236">
                        <a:extLst>
                          <a:ext uri="{FF2B5EF4-FFF2-40B4-BE49-F238E27FC236}">
                            <a16:creationId xmlns:a16="http://schemas.microsoft.com/office/drawing/2014/main" id="{8461D63E-6B45-4CC5-ACEE-DC40D4CBBDE7}"/>
                          </a:ext>
                        </a:extLst>
                      </p:cNvPr>
                      <p:cNvCxnSpPr/>
                      <p:nvPr/>
                    </p:nvCxnSpPr>
                    <p:spPr>
                      <a:xfrm>
                        <a:off x="3876590" y="3601330"/>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282FA37-D95E-4AAE-81D4-EC0C3115883B}"/>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14FF2F1-8153-4286-94F2-014A09B326E5}"/>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B580FF5-F6C5-478D-839A-C8C3F8AB78B8}"/>
                        </a:ext>
                      </a:extLst>
                    </p:cNvPr>
                    <p:cNvGrpSpPr/>
                    <p:nvPr/>
                  </p:nvGrpSpPr>
                  <p:grpSpPr>
                    <a:xfrm>
                      <a:off x="7506505" y="4672718"/>
                      <a:ext cx="474402" cy="174250"/>
                      <a:chOff x="3790211" y="3396176"/>
                      <a:chExt cx="502742" cy="201950"/>
                    </a:xfrm>
                  </p:grpSpPr>
                  <p:cxnSp>
                    <p:nvCxnSpPr>
                      <p:cNvPr id="234" name="Straight Connector 233">
                        <a:extLst>
                          <a:ext uri="{FF2B5EF4-FFF2-40B4-BE49-F238E27FC236}">
                            <a16:creationId xmlns:a16="http://schemas.microsoft.com/office/drawing/2014/main" id="{A7CE6A79-8DE5-47A2-893C-045EB3C45D16}"/>
                          </a:ext>
                        </a:extLst>
                      </p:cNvPr>
                      <p:cNvCxnSpPr/>
                      <p:nvPr/>
                    </p:nvCxnSpPr>
                    <p:spPr>
                      <a:xfrm>
                        <a:off x="3871217" y="359812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EFE396B-C501-41DA-8E9B-E7182757840C}"/>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A772B60-06AE-41D8-88CD-87D6A14ED1D7}"/>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B041717A-949E-470D-A2CD-AFEAAD5AC39F}"/>
                        </a:ext>
                      </a:extLst>
                    </p:cNvPr>
                    <p:cNvGrpSpPr/>
                    <p:nvPr/>
                  </p:nvGrpSpPr>
                  <p:grpSpPr>
                    <a:xfrm>
                      <a:off x="7718573" y="4330985"/>
                      <a:ext cx="479472" cy="177014"/>
                      <a:chOff x="3790211" y="3396176"/>
                      <a:chExt cx="508115" cy="205154"/>
                    </a:xfrm>
                  </p:grpSpPr>
                  <p:cxnSp>
                    <p:nvCxnSpPr>
                      <p:cNvPr id="231" name="Straight Connector 230">
                        <a:extLst>
                          <a:ext uri="{FF2B5EF4-FFF2-40B4-BE49-F238E27FC236}">
                            <a16:creationId xmlns:a16="http://schemas.microsoft.com/office/drawing/2014/main" id="{6313F92B-B2AA-4ABA-A844-B57FE01C0731}"/>
                          </a:ext>
                        </a:extLst>
                      </p:cNvPr>
                      <p:cNvCxnSpPr/>
                      <p:nvPr/>
                    </p:nvCxnSpPr>
                    <p:spPr>
                      <a:xfrm>
                        <a:off x="3876590" y="3601330"/>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F3BFAB1-071F-4700-B9CF-2A979DD32A49}"/>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ADD71D44-AA95-42DE-B5BC-FC6085208FC3}"/>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951A86F3-87DD-452B-82F0-16DA6B85533F}"/>
                        </a:ext>
                      </a:extLst>
                    </p:cNvPr>
                    <p:cNvGrpSpPr/>
                    <p:nvPr/>
                  </p:nvGrpSpPr>
                  <p:grpSpPr>
                    <a:xfrm>
                      <a:off x="8132621" y="4689215"/>
                      <a:ext cx="479472" cy="177014"/>
                      <a:chOff x="3790211" y="3396176"/>
                      <a:chExt cx="508115" cy="205154"/>
                    </a:xfrm>
                  </p:grpSpPr>
                  <p:cxnSp>
                    <p:nvCxnSpPr>
                      <p:cNvPr id="228" name="Straight Connector 227">
                        <a:extLst>
                          <a:ext uri="{FF2B5EF4-FFF2-40B4-BE49-F238E27FC236}">
                            <a16:creationId xmlns:a16="http://schemas.microsoft.com/office/drawing/2014/main" id="{B7E57BAF-49E6-40FF-B3AE-A008EED2761C}"/>
                          </a:ext>
                        </a:extLst>
                      </p:cNvPr>
                      <p:cNvCxnSpPr/>
                      <p:nvPr/>
                    </p:nvCxnSpPr>
                    <p:spPr>
                      <a:xfrm>
                        <a:off x="3876590" y="3601330"/>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E63B695-BF8F-46D7-A0EB-AF3D77C298A2}"/>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94A4EA9-8245-416A-A164-9C28C48C47B7}"/>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53C398B7-EE68-423F-B22A-DDBE7C13B12F}"/>
                        </a:ext>
                      </a:extLst>
                    </p:cNvPr>
                    <p:cNvGrpSpPr/>
                    <p:nvPr/>
                  </p:nvGrpSpPr>
                  <p:grpSpPr>
                    <a:xfrm>
                      <a:off x="6457562" y="4340985"/>
                      <a:ext cx="479472" cy="177014"/>
                      <a:chOff x="3790211" y="3396176"/>
                      <a:chExt cx="508115" cy="205154"/>
                    </a:xfrm>
                  </p:grpSpPr>
                  <p:cxnSp>
                    <p:nvCxnSpPr>
                      <p:cNvPr id="225" name="Straight Connector 224">
                        <a:extLst>
                          <a:ext uri="{FF2B5EF4-FFF2-40B4-BE49-F238E27FC236}">
                            <a16:creationId xmlns:a16="http://schemas.microsoft.com/office/drawing/2014/main" id="{9E9C8CA7-BCCB-4E7F-9687-08FA9092CB0C}"/>
                          </a:ext>
                        </a:extLst>
                      </p:cNvPr>
                      <p:cNvCxnSpPr/>
                      <p:nvPr/>
                    </p:nvCxnSpPr>
                    <p:spPr>
                      <a:xfrm>
                        <a:off x="3876590" y="3601330"/>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3358505-3A54-4A23-97E1-639412B2AC40}"/>
                          </a:ext>
                        </a:extLst>
                      </p:cNvPr>
                      <p:cNvCxnSpPr/>
                      <p:nvPr/>
                    </p:nvCxnSpPr>
                    <p:spPr>
                      <a:xfrm>
                        <a:off x="3790211" y="3396176"/>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8A2FB5-88F5-44A1-9665-905EBBFA224C}"/>
                          </a:ext>
                        </a:extLst>
                      </p:cNvPr>
                      <p:cNvCxnSpPr/>
                      <p:nvPr/>
                    </p:nvCxnSpPr>
                    <p:spPr>
                      <a:xfrm>
                        <a:off x="3849723" y="3480693"/>
                        <a:ext cx="421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57" name="Oval 256">
                    <a:extLst>
                      <a:ext uri="{FF2B5EF4-FFF2-40B4-BE49-F238E27FC236}">
                        <a16:creationId xmlns:a16="http://schemas.microsoft.com/office/drawing/2014/main" id="{148A509A-0752-40CA-8540-7BB4F2842668}"/>
                      </a:ext>
                    </a:extLst>
                  </p:cNvPr>
                  <p:cNvSpPr/>
                  <p:nvPr/>
                </p:nvSpPr>
                <p:spPr>
                  <a:xfrm>
                    <a:off x="6517197" y="5412722"/>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A91E2C3C-A523-4448-B9FC-8C65BCC9C562}"/>
                      </a:ext>
                    </a:extLst>
                  </p:cNvPr>
                  <p:cNvSpPr/>
                  <p:nvPr/>
                </p:nvSpPr>
                <p:spPr>
                  <a:xfrm>
                    <a:off x="6587639" y="5480506"/>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82BC224D-FB3C-4D74-9529-EBD0E579932F}"/>
                      </a:ext>
                    </a:extLst>
                  </p:cNvPr>
                  <p:cNvSpPr/>
                  <p:nvPr/>
                </p:nvSpPr>
                <p:spPr>
                  <a:xfrm>
                    <a:off x="6628464" y="5580136"/>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50470487-A893-450F-AADE-85DB1742A1FF}"/>
                      </a:ext>
                    </a:extLst>
                  </p:cNvPr>
                  <p:cNvSpPr/>
                  <p:nvPr/>
                </p:nvSpPr>
                <p:spPr>
                  <a:xfrm>
                    <a:off x="7102377" y="5398621"/>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3760BB60-9E91-4EF4-84E0-FD76D3019C70}"/>
                      </a:ext>
                    </a:extLst>
                  </p:cNvPr>
                  <p:cNvSpPr/>
                  <p:nvPr/>
                </p:nvSpPr>
                <p:spPr>
                  <a:xfrm>
                    <a:off x="7202451" y="5465592"/>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45076906-671B-4080-994F-2FBC5AD159EE}"/>
                      </a:ext>
                    </a:extLst>
                  </p:cNvPr>
                  <p:cNvSpPr/>
                  <p:nvPr/>
                </p:nvSpPr>
                <p:spPr>
                  <a:xfrm>
                    <a:off x="7233978" y="5562691"/>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F81EB507-CF92-4913-BD8A-7C0E996804AD}"/>
                      </a:ext>
                    </a:extLst>
                  </p:cNvPr>
                  <p:cNvSpPr/>
                  <p:nvPr/>
                </p:nvSpPr>
                <p:spPr>
                  <a:xfrm>
                    <a:off x="7765567" y="5385507"/>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EC879115-0F7B-463B-A0CD-C32AEF40427E}"/>
                      </a:ext>
                    </a:extLst>
                  </p:cNvPr>
                  <p:cNvSpPr/>
                  <p:nvPr/>
                </p:nvSpPr>
                <p:spPr>
                  <a:xfrm>
                    <a:off x="7863436" y="5480505"/>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62700FD7-E73A-4712-A22D-EC2131EB1FD5}"/>
                      </a:ext>
                    </a:extLst>
                  </p:cNvPr>
                  <p:cNvSpPr/>
                  <p:nvPr/>
                </p:nvSpPr>
                <p:spPr>
                  <a:xfrm>
                    <a:off x="7849189" y="5579228"/>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D21D038-D931-40D2-82F9-13193F276DFD}"/>
                      </a:ext>
                    </a:extLst>
                  </p:cNvPr>
                  <p:cNvSpPr/>
                  <p:nvPr/>
                </p:nvSpPr>
                <p:spPr>
                  <a:xfrm>
                    <a:off x="6891916" y="5405447"/>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CE69C49-3AC7-4F8C-8142-B1983CD8839A}"/>
                      </a:ext>
                    </a:extLst>
                  </p:cNvPr>
                  <p:cNvSpPr/>
                  <p:nvPr/>
                </p:nvSpPr>
                <p:spPr>
                  <a:xfrm>
                    <a:off x="6962387" y="5478238"/>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336CC0A-EC44-4EA0-8542-0298150FC99E}"/>
                      </a:ext>
                    </a:extLst>
                  </p:cNvPr>
                  <p:cNvSpPr/>
                  <p:nvPr/>
                </p:nvSpPr>
                <p:spPr>
                  <a:xfrm>
                    <a:off x="6990465" y="5588475"/>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6DBDC0F3-C934-494F-8A91-99FC93E66C3F}"/>
                      </a:ext>
                    </a:extLst>
                  </p:cNvPr>
                  <p:cNvSpPr/>
                  <p:nvPr/>
                </p:nvSpPr>
                <p:spPr>
                  <a:xfrm>
                    <a:off x="7508056" y="5390773"/>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E8244411-84C8-4992-A769-61ED06FD7600}"/>
                      </a:ext>
                    </a:extLst>
                  </p:cNvPr>
                  <p:cNvSpPr/>
                  <p:nvPr/>
                </p:nvSpPr>
                <p:spPr>
                  <a:xfrm>
                    <a:off x="7567215" y="5476197"/>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FDAE8603-FAFD-4D9F-9F25-9CC311E6CA8A}"/>
                      </a:ext>
                    </a:extLst>
                  </p:cNvPr>
                  <p:cNvSpPr/>
                  <p:nvPr/>
                </p:nvSpPr>
                <p:spPr>
                  <a:xfrm>
                    <a:off x="7607813" y="5561438"/>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3B4E19E-8D83-4619-A2A7-A6536926417F}"/>
                      </a:ext>
                    </a:extLst>
                  </p:cNvPr>
                  <p:cNvSpPr/>
                  <p:nvPr/>
                </p:nvSpPr>
                <p:spPr>
                  <a:xfrm>
                    <a:off x="8131251" y="5405447"/>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D55B17C-1881-49E9-9F1E-D5A0A6F91B79}"/>
                      </a:ext>
                    </a:extLst>
                  </p:cNvPr>
                  <p:cNvSpPr/>
                  <p:nvPr/>
                </p:nvSpPr>
                <p:spPr>
                  <a:xfrm>
                    <a:off x="8198623" y="5478238"/>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7A9DDC8-2F97-42CC-B5F7-6A3A8E381A64}"/>
                      </a:ext>
                    </a:extLst>
                  </p:cNvPr>
                  <p:cNvSpPr/>
                  <p:nvPr/>
                </p:nvSpPr>
                <p:spPr>
                  <a:xfrm>
                    <a:off x="8242209" y="5561437"/>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3" name="Oval 302">
                  <a:extLst>
                    <a:ext uri="{FF2B5EF4-FFF2-40B4-BE49-F238E27FC236}">
                      <a16:creationId xmlns:a16="http://schemas.microsoft.com/office/drawing/2014/main" id="{90CE5019-591B-45B7-A330-BF6E3BAA4DE3}"/>
                    </a:ext>
                  </a:extLst>
                </p:cNvPr>
                <p:cNvSpPr/>
                <p:nvPr/>
              </p:nvSpPr>
              <p:spPr>
                <a:xfrm>
                  <a:off x="7217123" y="5729178"/>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4BF15147-5505-4539-86F6-B81714316E66}"/>
                    </a:ext>
                  </a:extLst>
                </p:cNvPr>
                <p:cNvSpPr/>
                <p:nvPr/>
              </p:nvSpPr>
              <p:spPr>
                <a:xfrm>
                  <a:off x="7271402" y="5825693"/>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B924A17-6828-47B3-B22A-6B4A1A10ADAF}"/>
                    </a:ext>
                  </a:extLst>
                </p:cNvPr>
                <p:cNvSpPr/>
                <p:nvPr/>
              </p:nvSpPr>
              <p:spPr>
                <a:xfrm>
                  <a:off x="7299480" y="5926422"/>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99D36943-7566-4B5C-95AF-8D3B64269F54}"/>
                    </a:ext>
                  </a:extLst>
                </p:cNvPr>
                <p:cNvSpPr/>
                <p:nvPr/>
              </p:nvSpPr>
              <p:spPr>
                <a:xfrm>
                  <a:off x="7932045" y="5729178"/>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B28A45F3-F1AB-42DE-BD02-C058F0BA6110}"/>
                    </a:ext>
                  </a:extLst>
                </p:cNvPr>
                <p:cNvSpPr/>
                <p:nvPr/>
              </p:nvSpPr>
              <p:spPr>
                <a:xfrm>
                  <a:off x="8004502" y="5814060"/>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3F92959F-111E-43EE-8A09-D84A677323F3}"/>
                    </a:ext>
                  </a:extLst>
                </p:cNvPr>
                <p:cNvSpPr/>
                <p:nvPr/>
              </p:nvSpPr>
              <p:spPr>
                <a:xfrm>
                  <a:off x="8004501" y="5926422"/>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065A3DD6-3F69-4E18-AED6-83FF50728E4B}"/>
                    </a:ext>
                  </a:extLst>
                </p:cNvPr>
                <p:cNvSpPr/>
                <p:nvPr/>
              </p:nvSpPr>
              <p:spPr>
                <a:xfrm>
                  <a:off x="8566734" y="5745235"/>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B2B537B9-8355-41B6-AE7D-5FB09C785923}"/>
                    </a:ext>
                  </a:extLst>
                </p:cNvPr>
                <p:cNvSpPr/>
                <p:nvPr/>
              </p:nvSpPr>
              <p:spPr>
                <a:xfrm>
                  <a:off x="8637446" y="5827334"/>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B0EE1975-EF23-470A-98BB-CA30C113D9EE}"/>
                    </a:ext>
                  </a:extLst>
                </p:cNvPr>
                <p:cNvSpPr/>
                <p:nvPr/>
              </p:nvSpPr>
              <p:spPr>
                <a:xfrm>
                  <a:off x="8693603" y="5940946"/>
                  <a:ext cx="56157" cy="4571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35970CA9-20B6-4607-87EE-772A103DA1DF}"/>
                    </a:ext>
                  </a:extLst>
                </p:cNvPr>
                <p:cNvSpPr/>
                <p:nvPr/>
              </p:nvSpPr>
              <p:spPr>
                <a:xfrm>
                  <a:off x="6898511" y="5818276"/>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4" name="Oval 273">
                <a:extLst>
                  <a:ext uri="{FF2B5EF4-FFF2-40B4-BE49-F238E27FC236}">
                    <a16:creationId xmlns:a16="http://schemas.microsoft.com/office/drawing/2014/main" id="{CD098F8F-1865-488E-8718-E77B523E99AB}"/>
                  </a:ext>
                </a:extLst>
              </p:cNvPr>
              <p:cNvSpPr/>
              <p:nvPr/>
            </p:nvSpPr>
            <p:spPr>
              <a:xfrm>
                <a:off x="8243713" y="5831016"/>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3336D6F6-F776-4B9A-9364-E6E7BF873867}"/>
                  </a:ext>
                </a:extLst>
              </p:cNvPr>
              <p:cNvSpPr/>
              <p:nvPr/>
            </p:nvSpPr>
            <p:spPr>
              <a:xfrm>
                <a:off x="8291324" y="5930382"/>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D0DE2B0A-D02A-49E2-AFFF-E159B48E4966}"/>
                  </a:ext>
                </a:extLst>
              </p:cNvPr>
              <p:cNvSpPr/>
              <p:nvPr/>
            </p:nvSpPr>
            <p:spPr>
              <a:xfrm>
                <a:off x="6952078" y="5929094"/>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A7951EB2-4419-40EC-A929-1B898E9E5F66}"/>
                  </a:ext>
                </a:extLst>
              </p:cNvPr>
              <p:cNvSpPr/>
              <p:nvPr/>
            </p:nvSpPr>
            <p:spPr>
              <a:xfrm>
                <a:off x="7641445" y="5802834"/>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0" name="Oval 279">
              <a:extLst>
                <a:ext uri="{FF2B5EF4-FFF2-40B4-BE49-F238E27FC236}">
                  <a16:creationId xmlns:a16="http://schemas.microsoft.com/office/drawing/2014/main" id="{8FA333BB-A639-44C8-A0D7-204DE0A108A2}"/>
                </a:ext>
              </a:extLst>
            </p:cNvPr>
            <p:cNvSpPr/>
            <p:nvPr/>
          </p:nvSpPr>
          <p:spPr>
            <a:xfrm>
              <a:off x="7654045" y="5926029"/>
              <a:ext cx="5615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9" name="TextBox 328">
            <a:extLst>
              <a:ext uri="{FF2B5EF4-FFF2-40B4-BE49-F238E27FC236}">
                <a16:creationId xmlns:a16="http://schemas.microsoft.com/office/drawing/2014/main" id="{EB54580D-D11F-4A95-9738-0B1CDA70D4B9}"/>
              </a:ext>
            </a:extLst>
          </p:cNvPr>
          <p:cNvSpPr txBox="1"/>
          <p:nvPr/>
        </p:nvSpPr>
        <p:spPr>
          <a:xfrm>
            <a:off x="778839" y="4325934"/>
            <a:ext cx="2433361" cy="442674"/>
          </a:xfrm>
          <a:prstGeom prst="roundRect">
            <a:avLst/>
          </a:prstGeom>
          <a:solidFill>
            <a:schemeClr val="accent5">
              <a:lumMod val="60000"/>
              <a:lumOff val="40000"/>
            </a:schemeClr>
          </a:solidFill>
          <a:ln w="28575">
            <a:solidFill>
              <a:schemeClr val="tx1"/>
            </a:solidFill>
          </a:ln>
          <a:effectLst>
            <a:softEdge rad="12700"/>
          </a:effectLst>
        </p:spPr>
        <p:txBody>
          <a:bodyPr wrap="square" rtlCol="0">
            <a:spAutoFit/>
          </a:bodyPr>
          <a:lstStyle>
            <a:defPPr>
              <a:defRPr lang="en-US"/>
            </a:defPPr>
            <a:lvl1pPr algn="ctr">
              <a:defRPr sz="2000" b="1"/>
            </a:lvl1pPr>
          </a:lstStyle>
          <a:p>
            <a:r>
              <a:rPr lang="en-US" dirty="0">
                <a:solidFill>
                  <a:schemeClr val="bg1"/>
                </a:solidFill>
              </a:rPr>
              <a:t>Adaptors ligation </a:t>
            </a:r>
          </a:p>
        </p:txBody>
      </p:sp>
      <p:cxnSp>
        <p:nvCxnSpPr>
          <p:cNvPr id="333" name="Straight Arrow Connector 332">
            <a:extLst>
              <a:ext uri="{FF2B5EF4-FFF2-40B4-BE49-F238E27FC236}">
                <a16:creationId xmlns:a16="http://schemas.microsoft.com/office/drawing/2014/main" id="{FCFA09C0-4E79-47AF-B634-4CB3D4E49C4D}"/>
              </a:ext>
            </a:extLst>
          </p:cNvPr>
          <p:cNvCxnSpPr>
            <a:cxnSpLocks/>
          </p:cNvCxnSpPr>
          <p:nvPr/>
        </p:nvCxnSpPr>
        <p:spPr>
          <a:xfrm>
            <a:off x="6096000" y="4380965"/>
            <a:ext cx="0" cy="37480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7" name="Straight Arrow Connector 336">
            <a:extLst>
              <a:ext uri="{FF2B5EF4-FFF2-40B4-BE49-F238E27FC236}">
                <a16:creationId xmlns:a16="http://schemas.microsoft.com/office/drawing/2014/main" id="{959ED023-06ED-4F8D-A445-78A521E85692}"/>
              </a:ext>
            </a:extLst>
          </p:cNvPr>
          <p:cNvCxnSpPr>
            <a:cxnSpLocks/>
          </p:cNvCxnSpPr>
          <p:nvPr/>
        </p:nvCxnSpPr>
        <p:spPr>
          <a:xfrm>
            <a:off x="6096000" y="5260891"/>
            <a:ext cx="0" cy="37480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338" name="Picture 2" descr="Image result for ngs sequencer">
            <a:extLst>
              <a:ext uri="{FF2B5EF4-FFF2-40B4-BE49-F238E27FC236}">
                <a16:creationId xmlns:a16="http://schemas.microsoft.com/office/drawing/2014/main" id="{F951D559-3379-4871-8BE5-4D03F41A99B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258" r="20390"/>
          <a:stretch/>
        </p:blipFill>
        <p:spPr bwMode="auto">
          <a:xfrm>
            <a:off x="5453066" y="5681461"/>
            <a:ext cx="1261945" cy="1142995"/>
          </a:xfrm>
          <a:prstGeom prst="rect">
            <a:avLst/>
          </a:prstGeom>
          <a:noFill/>
          <a:extLst>
            <a:ext uri="{909E8E84-426E-40DD-AFC4-6F175D3DCCD1}">
              <a14:hiddenFill xmlns:a14="http://schemas.microsoft.com/office/drawing/2010/main">
                <a:solidFill>
                  <a:srgbClr val="FFFFFF"/>
                </a:solidFill>
              </a14:hiddenFill>
            </a:ext>
          </a:extLst>
        </p:spPr>
      </p:pic>
      <p:sp>
        <p:nvSpPr>
          <p:cNvPr id="339" name="TextBox 338">
            <a:extLst>
              <a:ext uri="{FF2B5EF4-FFF2-40B4-BE49-F238E27FC236}">
                <a16:creationId xmlns:a16="http://schemas.microsoft.com/office/drawing/2014/main" id="{17468EED-93F8-4B67-AF1D-EF9792BF2ACF}"/>
              </a:ext>
            </a:extLst>
          </p:cNvPr>
          <p:cNvSpPr txBox="1"/>
          <p:nvPr/>
        </p:nvSpPr>
        <p:spPr>
          <a:xfrm>
            <a:off x="591718" y="5786578"/>
            <a:ext cx="2905636" cy="783193"/>
          </a:xfrm>
          <a:prstGeom prst="roundRect">
            <a:avLst/>
          </a:prstGeom>
          <a:solidFill>
            <a:schemeClr val="accent5">
              <a:lumMod val="60000"/>
              <a:lumOff val="40000"/>
            </a:schemeClr>
          </a:solidFill>
          <a:ln w="28575">
            <a:solidFill>
              <a:schemeClr val="tx1"/>
            </a:solidFill>
          </a:ln>
          <a:effectLst>
            <a:softEdge rad="12700"/>
          </a:effectLst>
        </p:spPr>
        <p:txBody>
          <a:bodyPr wrap="square" rtlCol="0">
            <a:spAutoFit/>
          </a:bodyPr>
          <a:lstStyle>
            <a:defPPr>
              <a:defRPr lang="en-US"/>
            </a:defPPr>
            <a:lvl1pPr algn="ctr">
              <a:defRPr sz="2000" b="1"/>
            </a:lvl1pPr>
          </a:lstStyle>
          <a:p>
            <a:r>
              <a:rPr lang="en-US" dirty="0">
                <a:solidFill>
                  <a:schemeClr val="bg1"/>
                </a:solidFill>
              </a:rPr>
              <a:t>High throughput sequencer </a:t>
            </a:r>
          </a:p>
        </p:txBody>
      </p:sp>
      <p:cxnSp>
        <p:nvCxnSpPr>
          <p:cNvPr id="344" name="Straight Arrow Connector 343">
            <a:extLst>
              <a:ext uri="{FF2B5EF4-FFF2-40B4-BE49-F238E27FC236}">
                <a16:creationId xmlns:a16="http://schemas.microsoft.com/office/drawing/2014/main" id="{4B0B4B3B-639D-4ABD-BC67-D4825CF8DA09}"/>
              </a:ext>
            </a:extLst>
          </p:cNvPr>
          <p:cNvCxnSpPr/>
          <p:nvPr/>
        </p:nvCxnSpPr>
        <p:spPr>
          <a:xfrm>
            <a:off x="6783071" y="6172200"/>
            <a:ext cx="124205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49" name="Group 348">
            <a:extLst>
              <a:ext uri="{FF2B5EF4-FFF2-40B4-BE49-F238E27FC236}">
                <a16:creationId xmlns:a16="http://schemas.microsoft.com/office/drawing/2014/main" id="{01510414-FF70-4D8F-BAF1-C4D27816E5A3}"/>
              </a:ext>
            </a:extLst>
          </p:cNvPr>
          <p:cNvGrpSpPr/>
          <p:nvPr/>
        </p:nvGrpSpPr>
        <p:grpSpPr>
          <a:xfrm>
            <a:off x="8955412" y="4569985"/>
            <a:ext cx="3174829" cy="2292359"/>
            <a:chOff x="8955411" y="4569983"/>
            <a:chExt cx="3174829" cy="2292359"/>
          </a:xfrm>
        </p:grpSpPr>
        <p:pic>
          <p:nvPicPr>
            <p:cNvPr id="348" name="Picture 347">
              <a:extLst>
                <a:ext uri="{FF2B5EF4-FFF2-40B4-BE49-F238E27FC236}">
                  <a16:creationId xmlns:a16="http://schemas.microsoft.com/office/drawing/2014/main" id="{64233A4E-03BC-438A-9043-6A7374122D49}"/>
                </a:ext>
              </a:extLst>
            </p:cNvPr>
            <p:cNvPicPr>
              <a:picLocks noChangeAspect="1"/>
            </p:cNvPicPr>
            <p:nvPr/>
          </p:nvPicPr>
          <p:blipFill>
            <a:blip r:embed="rId8"/>
            <a:stretch>
              <a:fillRect/>
            </a:stretch>
          </p:blipFill>
          <p:spPr>
            <a:xfrm>
              <a:off x="8955411" y="4569983"/>
              <a:ext cx="1939882" cy="1787933"/>
            </a:xfrm>
            <a:prstGeom prst="rect">
              <a:avLst/>
            </a:prstGeom>
          </p:spPr>
        </p:pic>
        <p:pic>
          <p:nvPicPr>
            <p:cNvPr id="346" name="Picture 345">
              <a:extLst>
                <a:ext uri="{FF2B5EF4-FFF2-40B4-BE49-F238E27FC236}">
                  <a16:creationId xmlns:a16="http://schemas.microsoft.com/office/drawing/2014/main" id="{106A5AA3-11C9-4EFC-9607-20DDFE79FA2F}"/>
                </a:ext>
              </a:extLst>
            </p:cNvPr>
            <p:cNvPicPr>
              <a:picLocks noChangeAspect="1"/>
            </p:cNvPicPr>
            <p:nvPr/>
          </p:nvPicPr>
          <p:blipFill>
            <a:blip r:embed="rId8"/>
            <a:stretch>
              <a:fillRect/>
            </a:stretch>
          </p:blipFill>
          <p:spPr>
            <a:xfrm>
              <a:off x="10321152" y="4630258"/>
              <a:ext cx="1809088" cy="1667384"/>
            </a:xfrm>
            <a:prstGeom prst="rect">
              <a:avLst/>
            </a:prstGeom>
          </p:spPr>
        </p:pic>
        <p:pic>
          <p:nvPicPr>
            <p:cNvPr id="345" name="Picture 344">
              <a:extLst>
                <a:ext uri="{FF2B5EF4-FFF2-40B4-BE49-F238E27FC236}">
                  <a16:creationId xmlns:a16="http://schemas.microsoft.com/office/drawing/2014/main" id="{ACF6E186-9FD0-414C-81E2-06D157DF4580}"/>
                </a:ext>
              </a:extLst>
            </p:cNvPr>
            <p:cNvPicPr>
              <a:picLocks noChangeAspect="1"/>
            </p:cNvPicPr>
            <p:nvPr/>
          </p:nvPicPr>
          <p:blipFill>
            <a:blip r:embed="rId8"/>
            <a:stretch>
              <a:fillRect/>
            </a:stretch>
          </p:blipFill>
          <p:spPr>
            <a:xfrm>
              <a:off x="9529182" y="5074409"/>
              <a:ext cx="1939882" cy="1787933"/>
            </a:xfrm>
            <a:prstGeom prst="rect">
              <a:avLst/>
            </a:prstGeom>
          </p:spPr>
        </p:pic>
      </p:grpSp>
      <p:sp>
        <p:nvSpPr>
          <p:cNvPr id="3" name="Rectangle 2">
            <a:extLst>
              <a:ext uri="{FF2B5EF4-FFF2-40B4-BE49-F238E27FC236}">
                <a16:creationId xmlns:a16="http://schemas.microsoft.com/office/drawing/2014/main" id="{F0490060-4F0D-46FE-811C-63C3876EB249}"/>
              </a:ext>
            </a:extLst>
          </p:cNvPr>
          <p:cNvSpPr/>
          <p:nvPr/>
        </p:nvSpPr>
        <p:spPr>
          <a:xfrm>
            <a:off x="453969" y="1284484"/>
            <a:ext cx="2669642" cy="461665"/>
          </a:xfrm>
          <a:prstGeom prst="rect">
            <a:avLst/>
          </a:prstGeom>
        </p:spPr>
        <p:txBody>
          <a:bodyPr wrap="none">
            <a:spAutoFit/>
          </a:bodyPr>
          <a:lstStyle/>
          <a:p>
            <a:r>
              <a:rPr lang="en-US" sz="2400" b="1" i="1" u="sng" dirty="0">
                <a:solidFill>
                  <a:schemeClr val="accent1">
                    <a:lumMod val="50000"/>
                  </a:schemeClr>
                </a:solidFill>
              </a:rPr>
              <a:t>Library preparation</a:t>
            </a:r>
          </a:p>
        </p:txBody>
      </p:sp>
      <p:sp>
        <p:nvSpPr>
          <p:cNvPr id="331" name="TextBox 330">
            <a:extLst>
              <a:ext uri="{FF2B5EF4-FFF2-40B4-BE49-F238E27FC236}">
                <a16:creationId xmlns:a16="http://schemas.microsoft.com/office/drawing/2014/main" id="{A840C1E6-D506-844E-B53B-475054ED8206}"/>
              </a:ext>
            </a:extLst>
          </p:cNvPr>
          <p:cNvSpPr txBox="1"/>
          <p:nvPr/>
        </p:nvSpPr>
        <p:spPr>
          <a:xfrm>
            <a:off x="32967" y="6566555"/>
            <a:ext cx="6358466" cy="276999"/>
          </a:xfrm>
          <a:prstGeom prst="rect">
            <a:avLst/>
          </a:prstGeom>
          <a:noFill/>
        </p:spPr>
        <p:txBody>
          <a:bodyPr wrap="square">
            <a:spAutoFit/>
          </a:bodyPr>
          <a:lstStyle/>
          <a:p>
            <a:r>
              <a:rPr lang="en-BE" sz="1200" dirty="0"/>
              <a:t>(M Oweda 2020)</a:t>
            </a:r>
          </a:p>
        </p:txBody>
      </p:sp>
    </p:spTree>
    <p:extLst>
      <p:ext uri="{BB962C8B-B14F-4D97-AF65-F5344CB8AC3E}">
        <p14:creationId xmlns:p14="http://schemas.microsoft.com/office/powerpoint/2010/main" val="400131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93" grpId="0" animBg="1"/>
      <p:bldP spid="329" grpId="0" animBg="1"/>
      <p:bldP spid="339"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80A63-99B6-0D49-BA00-96133391761E}"/>
              </a:ext>
            </a:extLst>
          </p:cNvPr>
          <p:cNvSpPr>
            <a:spLocks noGrp="1"/>
          </p:cNvSpPr>
          <p:nvPr>
            <p:ph type="title"/>
          </p:nvPr>
        </p:nvSpPr>
        <p:spPr/>
        <p:txBody>
          <a:bodyPr/>
          <a:lstStyle/>
          <a:p>
            <a:r>
              <a:rPr lang="en-BE" dirty="0"/>
              <a:t>Fastqc format</a:t>
            </a:r>
          </a:p>
        </p:txBody>
      </p:sp>
      <p:sp>
        <p:nvSpPr>
          <p:cNvPr id="6" name="AutoShape 2" descr="FASTQ files">
            <a:extLst>
              <a:ext uri="{FF2B5EF4-FFF2-40B4-BE49-F238E27FC236}">
                <a16:creationId xmlns:a16="http://schemas.microsoft.com/office/drawing/2014/main" id="{77D93C2A-F5B2-864B-94B1-CC8E339D6C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7" name="Picture 6">
            <a:extLst>
              <a:ext uri="{FF2B5EF4-FFF2-40B4-BE49-F238E27FC236}">
                <a16:creationId xmlns:a16="http://schemas.microsoft.com/office/drawing/2014/main" id="{DEE0DDB8-86A1-7A49-AC13-054CF0A3D309}"/>
              </a:ext>
            </a:extLst>
          </p:cNvPr>
          <p:cNvPicPr>
            <a:picLocks noChangeAspect="1"/>
          </p:cNvPicPr>
          <p:nvPr/>
        </p:nvPicPr>
        <p:blipFill>
          <a:blip r:embed="rId2"/>
          <a:stretch>
            <a:fillRect/>
          </a:stretch>
        </p:blipFill>
        <p:spPr>
          <a:xfrm>
            <a:off x="838200" y="1886863"/>
            <a:ext cx="8190110" cy="4606011"/>
          </a:xfrm>
          <a:prstGeom prst="rect">
            <a:avLst/>
          </a:prstGeom>
        </p:spPr>
      </p:pic>
    </p:spTree>
    <p:extLst>
      <p:ext uri="{BB962C8B-B14F-4D97-AF65-F5344CB8AC3E}">
        <p14:creationId xmlns:p14="http://schemas.microsoft.com/office/powerpoint/2010/main" val="64064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FF62A-7273-2B4B-B82D-75B194A7A355}"/>
              </a:ext>
            </a:extLst>
          </p:cNvPr>
          <p:cNvSpPr>
            <a:spLocks noGrp="1"/>
          </p:cNvSpPr>
          <p:nvPr>
            <p:ph type="title"/>
          </p:nvPr>
        </p:nvSpPr>
        <p:spPr/>
        <p:txBody>
          <a:bodyPr/>
          <a:lstStyle/>
          <a:p>
            <a:r>
              <a:rPr lang="en-GB" dirty="0"/>
              <a:t> ASCII character </a:t>
            </a:r>
            <a:endParaRPr lang="en-BE" dirty="0"/>
          </a:p>
        </p:txBody>
      </p:sp>
      <p:pic>
        <p:nvPicPr>
          <p:cNvPr id="15362" name="Picture 2" descr="Encoding of the quality score with ASCII characters for different Phred encoding. The ascii code sequence is shown at the top with symbols for 33 to 64, upper case letters, more symbols, and then lowercase letters. Sanger maps from 33 to 73 while solexa is shifted, starting at 59 and going to 104. Illumina 1.3 starts at 54 and goes to 104, Illumina 1.5 is shifted three scores to the right but still ends at 104. Illumina 1.8+ goes back to the Sanger except one single score wider. Illumina">
            <a:extLst>
              <a:ext uri="{FF2B5EF4-FFF2-40B4-BE49-F238E27FC236}">
                <a16:creationId xmlns:a16="http://schemas.microsoft.com/office/drawing/2014/main" id="{CE2CA586-41D3-004F-99DA-C70217ADE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 y="2868137"/>
            <a:ext cx="11064240" cy="211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40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DA88D-544C-324D-9BBD-38B0BC118867}"/>
              </a:ext>
            </a:extLst>
          </p:cNvPr>
          <p:cNvSpPr>
            <a:spLocks noGrp="1"/>
          </p:cNvSpPr>
          <p:nvPr>
            <p:ph type="title"/>
          </p:nvPr>
        </p:nvSpPr>
        <p:spPr/>
        <p:txBody>
          <a:bodyPr/>
          <a:lstStyle/>
          <a:p>
            <a:r>
              <a:rPr lang="en-BE" dirty="0"/>
              <a:t>Phred score</a:t>
            </a:r>
          </a:p>
        </p:txBody>
      </p:sp>
      <p:pic>
        <p:nvPicPr>
          <p:cNvPr id="5" name="Content Placeholder 4">
            <a:extLst>
              <a:ext uri="{FF2B5EF4-FFF2-40B4-BE49-F238E27FC236}">
                <a16:creationId xmlns:a16="http://schemas.microsoft.com/office/drawing/2014/main" id="{0A6A73B0-DA40-B34B-A0A7-46E1AF4B1052}"/>
              </a:ext>
            </a:extLst>
          </p:cNvPr>
          <p:cNvPicPr>
            <a:picLocks noGrp="1" noChangeAspect="1"/>
          </p:cNvPicPr>
          <p:nvPr>
            <p:ph idx="1"/>
          </p:nvPr>
        </p:nvPicPr>
        <p:blipFill>
          <a:blip r:embed="rId2"/>
          <a:stretch>
            <a:fillRect/>
          </a:stretch>
        </p:blipFill>
        <p:spPr>
          <a:xfrm>
            <a:off x="838200" y="1797367"/>
            <a:ext cx="8212024" cy="4802187"/>
          </a:xfrm>
        </p:spPr>
      </p:pic>
    </p:spTree>
    <p:extLst>
      <p:ext uri="{BB962C8B-B14F-4D97-AF65-F5344CB8AC3E}">
        <p14:creationId xmlns:p14="http://schemas.microsoft.com/office/powerpoint/2010/main" val="3716787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62E1-BB5D-AA40-9423-9868E5BC7875}"/>
              </a:ext>
            </a:extLst>
          </p:cNvPr>
          <p:cNvSpPr>
            <a:spLocks noGrp="1"/>
          </p:cNvSpPr>
          <p:nvPr>
            <p:ph type="title"/>
          </p:nvPr>
        </p:nvSpPr>
        <p:spPr/>
        <p:txBody>
          <a:bodyPr/>
          <a:lstStyle/>
          <a:p>
            <a:r>
              <a:rPr lang="en-BE" dirty="0"/>
              <a:t>Fastqc report</a:t>
            </a:r>
          </a:p>
        </p:txBody>
      </p:sp>
      <p:pic>
        <p:nvPicPr>
          <p:cNvPr id="14338" name="Picture 2" descr="sequence quality graph">
            <a:extLst>
              <a:ext uri="{FF2B5EF4-FFF2-40B4-BE49-F238E27FC236}">
                <a16:creationId xmlns:a16="http://schemas.microsoft.com/office/drawing/2014/main" id="{4D28A777-EA53-3041-ABF2-148BB184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6264275" cy="520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76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1962</TotalTime>
  <Words>358</Words>
  <Application>Microsoft Macintosh PowerPoint</Application>
  <PresentationFormat>Widescreen</PresentationFormat>
  <Paragraphs>108</Paragraphs>
  <Slides>48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Carlito</vt:lpstr>
      <vt:lpstr>Office Theme</vt:lpstr>
      <vt:lpstr>Transcriptome analysis</vt:lpstr>
      <vt:lpstr>Challenges of omics analysis </vt:lpstr>
      <vt:lpstr>Purpose of omics analysis </vt:lpstr>
      <vt:lpstr>PowerPoint Presentation</vt:lpstr>
      <vt:lpstr>RNA-seq experiment</vt:lpstr>
      <vt:lpstr>Fastqc format</vt:lpstr>
      <vt:lpstr> ASCII character </vt:lpstr>
      <vt:lpstr>Phred score</vt:lpstr>
      <vt:lpstr>Fastqc report</vt:lpstr>
      <vt:lpstr>RNA-seq differential expression workflow </vt:lpstr>
      <vt:lpstr>Alignment</vt:lpstr>
      <vt:lpstr>Alignment</vt:lpstr>
      <vt:lpstr>Splice aware alignment “STAR”</vt:lpstr>
      <vt:lpstr>Splice aware alignment</vt:lpstr>
      <vt:lpstr>Pseudoalignment</vt:lpstr>
      <vt:lpstr>K-mear</vt:lpstr>
      <vt:lpstr>Pseudoalignment (Kallisto)</vt:lpstr>
      <vt:lpstr>PowerPoint Presentation</vt:lpstr>
      <vt:lpstr>RPKM</vt:lpstr>
      <vt:lpstr>TPM</vt:lpstr>
      <vt:lpstr>Sequencing depth and composition</vt:lpstr>
      <vt:lpstr>Median of ratios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vt:lpstr>
      <vt:lpstr>Transcriptome analysis for child</vt:lpstr>
      <vt:lpstr>Practical part</vt:lpstr>
      <vt:lpstr>Acknowledgment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28</cp:revision>
  <dcterms:created xsi:type="dcterms:W3CDTF">2024-07-25T10:22:13Z</dcterms:created>
  <dcterms:modified xsi:type="dcterms:W3CDTF">2024-08-03T05:54:49Z</dcterms:modified>
</cp:coreProperties>
</file>